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7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drawings/drawing1.xml" ContentType="application/vnd.openxmlformats-officedocument.drawingml.chartshapes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64"/>
  </p:notesMasterIdLst>
  <p:sldIdLst>
    <p:sldId id="310" r:id="rId5"/>
    <p:sldId id="786" r:id="rId6"/>
    <p:sldId id="357" r:id="rId7"/>
    <p:sldId id="308" r:id="rId8"/>
    <p:sldId id="370" r:id="rId9"/>
    <p:sldId id="371" r:id="rId10"/>
    <p:sldId id="377" r:id="rId11"/>
    <p:sldId id="372" r:id="rId12"/>
    <p:sldId id="380" r:id="rId13"/>
    <p:sldId id="268" r:id="rId14"/>
    <p:sldId id="774" r:id="rId15"/>
    <p:sldId id="778" r:id="rId16"/>
    <p:sldId id="785" r:id="rId17"/>
    <p:sldId id="780" r:id="rId18"/>
    <p:sldId id="378" r:id="rId19"/>
    <p:sldId id="379" r:id="rId20"/>
    <p:sldId id="755" r:id="rId21"/>
    <p:sldId id="756" r:id="rId22"/>
    <p:sldId id="754" r:id="rId23"/>
    <p:sldId id="383" r:id="rId24"/>
    <p:sldId id="382" r:id="rId25"/>
    <p:sldId id="760" r:id="rId26"/>
    <p:sldId id="763" r:id="rId27"/>
    <p:sldId id="764" r:id="rId28"/>
    <p:sldId id="783" r:id="rId29"/>
    <p:sldId id="384" r:id="rId30"/>
    <p:sldId id="263" r:id="rId31"/>
    <p:sldId id="262" r:id="rId32"/>
    <p:sldId id="265" r:id="rId33"/>
    <p:sldId id="781" r:id="rId34"/>
    <p:sldId id="270" r:id="rId35"/>
    <p:sldId id="264" r:id="rId36"/>
    <p:sldId id="275" r:id="rId37"/>
    <p:sldId id="273" r:id="rId38"/>
    <p:sldId id="376" r:id="rId39"/>
    <p:sldId id="374" r:id="rId40"/>
    <p:sldId id="373" r:id="rId41"/>
    <p:sldId id="757" r:id="rId42"/>
    <p:sldId id="765" r:id="rId43"/>
    <p:sldId id="766" r:id="rId44"/>
    <p:sldId id="375" r:id="rId45"/>
    <p:sldId id="368" r:id="rId46"/>
    <p:sldId id="782" r:id="rId47"/>
    <p:sldId id="366" r:id="rId48"/>
    <p:sldId id="363" r:id="rId49"/>
    <p:sldId id="365" r:id="rId50"/>
    <p:sldId id="364" r:id="rId51"/>
    <p:sldId id="367" r:id="rId52"/>
    <p:sldId id="358" r:id="rId53"/>
    <p:sldId id="386" r:id="rId54"/>
    <p:sldId id="387" r:id="rId55"/>
    <p:sldId id="784" r:id="rId56"/>
    <p:sldId id="388" r:id="rId57"/>
    <p:sldId id="389" r:id="rId58"/>
    <p:sldId id="390" r:id="rId59"/>
    <p:sldId id="767" r:id="rId60"/>
    <p:sldId id="768" r:id="rId61"/>
    <p:sldId id="769" r:id="rId62"/>
    <p:sldId id="770" r:id="rId6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CE651DBB-4343-31FE-0A13-81B98E9A2686}" name="Thompson, Gary D - (gdthomps)" initials="TGD(" userId="S::gdthomps@arizona.edu::f7081a4d-7d8a-4d4a-b312-c06b7cb2907f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21115" autoAdjust="0"/>
    <p:restoredTop sz="95181" autoAdjust="0"/>
  </p:normalViewPr>
  <p:slideViewPr>
    <p:cSldViewPr snapToGrid="0">
      <p:cViewPr>
        <p:scale>
          <a:sx n="81" d="100"/>
          <a:sy n="81" d="100"/>
        </p:scale>
        <p:origin x="413" y="11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viewProps" Target="viewProp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notesMaster" Target="notesMasters/notesMaster1.xml"/><Relationship Id="rId69" Type="http://schemas.microsoft.com/office/2018/10/relationships/authors" Target="author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15202\Box\gdthomps\Amex_2023_Class\Sravani_final%20results.xlsx" TargetMode="External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chartUserShapes" Target="../drawings/drawing1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0023961661341851"/>
          <c:y val="3.4685177975886348E-2"/>
          <c:w val="0.87519378945250792"/>
          <c:h val="0.8535369438538942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Column2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Consumer</c:v>
                </c:pt>
                <c:pt idx="1">
                  <c:v>Small Business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0.75271699999999997</c:v>
                </c:pt>
                <c:pt idx="1">
                  <c:v>0.247283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3A1-4C99-BD4F-27482ACE90C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660997695"/>
        <c:axId val="1838469247"/>
      </c:barChart>
      <c:catAx>
        <c:axId val="166099769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38469247"/>
        <c:crosses val="autoZero"/>
        <c:auto val="1"/>
        <c:lblAlgn val="ctr"/>
        <c:lblOffset val="100"/>
        <c:noMultiLvlLbl val="0"/>
      </c:catAx>
      <c:valAx>
        <c:axId val="1838469247"/>
        <c:scaling>
          <c:orientation val="minMax"/>
          <c:max val="0.81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60997695"/>
        <c:crosses val="autoZero"/>
        <c:crossBetween val="between"/>
        <c:majorUnit val="0.25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0023961661341851"/>
          <c:y val="3.4685177975886348E-2"/>
          <c:w val="0.87519378945250792"/>
          <c:h val="0.7501658651821299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Consumer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Placed</c:v>
                </c:pt>
                <c:pt idx="1">
                  <c:v>Not Placed</c:v>
                </c:pt>
              </c:strCache>
            </c:strRef>
          </c:cat>
          <c:val>
            <c:numRef>
              <c:f>Sheet1!$B$2:$B$3</c:f>
              <c:numCache>
                <c:formatCode>0.0%</c:formatCode>
                <c:ptCount val="2"/>
                <c:pt idx="0">
                  <c:v>0.90540720074398828</c:v>
                </c:pt>
                <c:pt idx="1">
                  <c:v>9.4592799256011689E-2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3A1-4C99-BD4F-27482ACE90C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Small Business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Placed</c:v>
                </c:pt>
                <c:pt idx="1">
                  <c:v>Not Placed</c:v>
                </c:pt>
              </c:strCache>
            </c:strRef>
          </c:cat>
          <c:val>
            <c:numRef>
              <c:f>Sheet1!$C$2:$C$3</c:f>
              <c:numCache>
                <c:formatCode>0.0%</c:formatCode>
                <c:ptCount val="2"/>
                <c:pt idx="0">
                  <c:v>0.7828548321876263</c:v>
                </c:pt>
                <c:pt idx="1">
                  <c:v>0.21714516781237364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82D-43C3-B56E-24BDF8B2283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660997695"/>
        <c:axId val="1838469247"/>
      </c:barChart>
      <c:catAx>
        <c:axId val="166099769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38469247"/>
        <c:crosses val="autoZero"/>
        <c:auto val="1"/>
        <c:lblAlgn val="ctr"/>
        <c:lblOffset val="100"/>
        <c:noMultiLvlLbl val="0"/>
      </c:catAx>
      <c:valAx>
        <c:axId val="1838469247"/>
        <c:scaling>
          <c:orientation val="minMax"/>
          <c:max val="1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60997695"/>
        <c:crosses val="autoZero"/>
        <c:crossBetween val="between"/>
        <c:majorUnit val="0.5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24142952865266765"/>
          <c:y val="0.91701270418453484"/>
          <c:w val="0.62859709870758407"/>
          <c:h val="7.252998113727200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0023961661341851"/>
          <c:y val="3.4685177975886348E-2"/>
          <c:w val="0.87519378945250792"/>
          <c:h val="0.7501658651821299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Placed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tx2">
                  <a:lumMod val="60000"/>
                  <a:lumOff val="40000"/>
                </a:schemeClr>
              </a:solidFill>
              <a:ln w="3175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131B-4AEF-90ED-6FB5380B99A2}"/>
              </c:ext>
            </c:extLst>
          </c:dPt>
          <c:dPt>
            <c:idx val="1"/>
            <c:invertIfNegative val="0"/>
            <c:bubble3D val="0"/>
            <c:spPr>
              <a:solidFill>
                <a:srgbClr val="C00000"/>
              </a:solidFill>
              <a:ln w="3175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131B-4AEF-90ED-6FB5380B99A2}"/>
              </c:ext>
            </c:extLst>
          </c:dPt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Consumer</c:v>
                </c:pt>
                <c:pt idx="1">
                  <c:v>Small Business</c:v>
                </c:pt>
              </c:strCache>
            </c:strRef>
          </c:cat>
          <c:val>
            <c:numRef>
              <c:f>Sheet1!$B$2:$B$3</c:f>
              <c:numCache>
                <c:formatCode>0.0%</c:formatCode>
                <c:ptCount val="2"/>
                <c:pt idx="0">
                  <c:v>0.90540720074398828</c:v>
                </c:pt>
                <c:pt idx="1">
                  <c:v>0.7828548321876263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3A1-4C99-BD4F-27482ACE90C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Not Placed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tx2">
                  <a:lumMod val="60000"/>
                  <a:lumOff val="40000"/>
                </a:schemeClr>
              </a:solidFill>
              <a:ln w="3175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0-131B-4AEF-90ED-6FB5380B99A2}"/>
              </c:ext>
            </c:extLst>
          </c:dPt>
          <c:dPt>
            <c:idx val="1"/>
            <c:invertIfNegative val="0"/>
            <c:bubble3D val="0"/>
            <c:spPr>
              <a:solidFill>
                <a:srgbClr val="C00000"/>
              </a:solidFill>
              <a:ln w="3175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131B-4AEF-90ED-6FB5380B99A2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Consumer</c:v>
                </c:pt>
                <c:pt idx="1">
                  <c:v>Small Business</c:v>
                </c:pt>
              </c:strCache>
            </c:strRef>
          </c:cat>
          <c:val>
            <c:numRef>
              <c:f>Sheet1!$C$2:$C$3</c:f>
              <c:numCache>
                <c:formatCode>0.0%</c:formatCode>
                <c:ptCount val="2"/>
                <c:pt idx="0">
                  <c:v>9.4592799256011689E-2</c:v>
                </c:pt>
                <c:pt idx="1">
                  <c:v>0.21714516781237364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82D-43C3-B56E-24BDF8B2283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660997695"/>
        <c:axId val="1838469247"/>
      </c:barChart>
      <c:catAx>
        <c:axId val="166099769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38469247"/>
        <c:crosses val="autoZero"/>
        <c:auto val="1"/>
        <c:lblAlgn val="ctr"/>
        <c:lblOffset val="100"/>
        <c:noMultiLvlLbl val="0"/>
      </c:catAx>
      <c:valAx>
        <c:axId val="1838469247"/>
        <c:scaling>
          <c:orientation val="minMax"/>
          <c:max val="1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60997695"/>
        <c:crosses val="autoZero"/>
        <c:crossBetween val="between"/>
        <c:majorUnit val="0.5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24142952865266765"/>
          <c:y val="0.91701270418453484"/>
          <c:w val="0.62859709870758407"/>
          <c:h val="7.252998113727200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5"/>
              <c:layout>
                <c:manualLayout>
                  <c:x val="-7.9668211086629429E-2"/>
                  <c:y val="5.2199853922613511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1DD0-47CC-9B73-6702F5A936B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multiLvlStrRef>
              <c:f>Sheet1!$F$4:$G$10</c:f>
              <c:multiLvlStrCache>
                <c:ptCount val="7"/>
                <c:lvl>
                  <c:pt idx="0">
                    <c:v>0 - $11k</c:v>
                  </c:pt>
                  <c:pt idx="1">
                    <c:v>$11k - $13k</c:v>
                  </c:pt>
                  <c:pt idx="2">
                    <c:v>$13k - $17k</c:v>
                  </c:pt>
                  <c:pt idx="3">
                    <c:v>$17k - $27k</c:v>
                  </c:pt>
                  <c:pt idx="4">
                    <c:v>$27k - $95k</c:v>
                  </c:pt>
                  <c:pt idx="5">
                    <c:v>$95k - $232k</c:v>
                  </c:pt>
                  <c:pt idx="6">
                    <c:v>&gt; $232k</c:v>
                  </c:pt>
                </c:lvl>
                <c:lvl>
                  <c:pt idx="0">
                    <c:v>1st 10%</c:v>
                  </c:pt>
                  <c:pt idx="1">
                    <c:v>10 - 25%</c:v>
                  </c:pt>
                  <c:pt idx="2">
                    <c:v>25 - 50%</c:v>
                  </c:pt>
                  <c:pt idx="3">
                    <c:v>50 - 75%</c:v>
                  </c:pt>
                  <c:pt idx="4">
                    <c:v>75 - 95%</c:v>
                  </c:pt>
                  <c:pt idx="5">
                    <c:v>95 - 99%</c:v>
                  </c:pt>
                  <c:pt idx="6">
                    <c:v>Top 1 %</c:v>
                  </c:pt>
                </c:lvl>
              </c:multiLvlStrCache>
            </c:multiLvlStrRef>
          </c:cat>
          <c:val>
            <c:numRef>
              <c:f>Sheet1!$H$4:$H$10</c:f>
              <c:numCache>
                <c:formatCode>0.0%</c:formatCode>
                <c:ptCount val="7"/>
                <c:pt idx="0">
                  <c:v>0.1085595</c:v>
                </c:pt>
                <c:pt idx="1">
                  <c:v>0.1032078</c:v>
                </c:pt>
                <c:pt idx="2">
                  <c:v>0.1095318</c:v>
                </c:pt>
                <c:pt idx="3">
                  <c:v>0.1095318</c:v>
                </c:pt>
                <c:pt idx="4">
                  <c:v>0.15167359999999999</c:v>
                </c:pt>
                <c:pt idx="5">
                  <c:v>0.2395833</c:v>
                </c:pt>
                <c:pt idx="6">
                  <c:v>0.3958333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DD0-47CC-9B73-6702F5A936B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634010272"/>
        <c:axId val="1753474656"/>
      </c:barChart>
      <c:catAx>
        <c:axId val="16340102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53474656"/>
        <c:crosses val="autoZero"/>
        <c:auto val="1"/>
        <c:lblAlgn val="ctr"/>
        <c:lblOffset val="100"/>
        <c:noMultiLvlLbl val="0"/>
      </c:catAx>
      <c:valAx>
        <c:axId val="1753474656"/>
        <c:scaling>
          <c:orientation val="minMax"/>
          <c:max val="0.44000000000000006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800" dirty="0">
                    <a:solidFill>
                      <a:schemeClr val="tx1"/>
                    </a:solidFill>
                  </a:rPr>
                  <a:t>Percent Not Placed</a:t>
                </a:r>
              </a:p>
            </c:rich>
          </c:tx>
          <c:layout>
            <c:manualLayout>
              <c:xMode val="edge"/>
              <c:yMode val="edge"/>
              <c:x val="6.7515433124262312E-3"/>
              <c:y val="0.15399552889755141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34010272"/>
        <c:crosses val="autoZero"/>
        <c:crossBetween val="between"/>
        <c:majorUnit val="0.25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0023961661341851"/>
          <c:y val="3.4685177975886348E-2"/>
          <c:w val="0.87519378945250792"/>
          <c:h val="0.7578037550534156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Column2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MYCA Web Only</c:v>
                </c:pt>
                <c:pt idx="1">
                  <c:v>MYCA Mobile Only</c:v>
                </c:pt>
                <c:pt idx="2">
                  <c:v>Both Web &amp; Mobile</c:v>
                </c:pt>
              </c:strCache>
            </c:strRef>
          </c:cat>
          <c:val>
            <c:numRef>
              <c:f>Sheet1!$B$2:$B$4</c:f>
              <c:numCache>
                <c:formatCode>0.000</c:formatCode>
                <c:ptCount val="3"/>
                <c:pt idx="0">
                  <c:v>0.10221570000000001</c:v>
                </c:pt>
                <c:pt idx="1">
                  <c:v>0.19251670000000001</c:v>
                </c:pt>
                <c:pt idx="2">
                  <c:v>0.12416389999999999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3A1-4C99-BD4F-27482ACE90C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660997695"/>
        <c:axId val="1838469247"/>
      </c:barChart>
      <c:catAx>
        <c:axId val="166099769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5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38469247"/>
        <c:crosses val="autoZero"/>
        <c:auto val="1"/>
        <c:lblAlgn val="ctr"/>
        <c:lblOffset val="100"/>
        <c:noMultiLvlLbl val="0"/>
      </c:catAx>
      <c:valAx>
        <c:axId val="1838469247"/>
        <c:scaling>
          <c:orientation val="minMax"/>
          <c:max val="0.24000000000000002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60997695"/>
        <c:crosses val="autoZero"/>
        <c:crossBetween val="between"/>
        <c:majorUnit val="0.25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0023961661341851"/>
          <c:y val="3.4685177975886348E-2"/>
          <c:w val="0.87519378945250792"/>
          <c:h val="0.7578037550534156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Small Business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MYCA Web Only</c:v>
                </c:pt>
                <c:pt idx="1">
                  <c:v>MYCA Mobile Only</c:v>
                </c:pt>
                <c:pt idx="2">
                  <c:v>Both Web &amp; Mobile</c:v>
                </c:pt>
              </c:strCache>
            </c:strRef>
          </c:cat>
          <c:val>
            <c:numRef>
              <c:f>Sheet1!$B$2:$B$4</c:f>
              <c:numCache>
                <c:formatCode>0.000</c:formatCode>
                <c:ptCount val="3"/>
                <c:pt idx="0">
                  <c:v>0.15950329999999999</c:v>
                </c:pt>
                <c:pt idx="1">
                  <c:v>0.1623687</c:v>
                </c:pt>
                <c:pt idx="2">
                  <c:v>0.2024833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3A1-4C99-BD4F-27482ACE90C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Consumer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MYCA Web Only</c:v>
                </c:pt>
                <c:pt idx="1">
                  <c:v>MYCA Mobile Only</c:v>
                </c:pt>
                <c:pt idx="2">
                  <c:v>Both Web &amp; Mobile</c:v>
                </c:pt>
              </c:strCache>
            </c:strRef>
          </c:cat>
          <c:val>
            <c:numRef>
              <c:f>Sheet1!$C$2:$C$4</c:f>
              <c:numCache>
                <c:formatCode>0.000</c:formatCode>
                <c:ptCount val="3"/>
                <c:pt idx="0">
                  <c:v>8.6165400000000003E-2</c:v>
                </c:pt>
                <c:pt idx="1">
                  <c:v>0.20096330000000001</c:v>
                </c:pt>
                <c:pt idx="2">
                  <c:v>0.10222100000000001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D3A1-4C99-BD4F-27482ACE90C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660997695"/>
        <c:axId val="1838469247"/>
      </c:barChart>
      <c:catAx>
        <c:axId val="166099769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5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38469247"/>
        <c:crosses val="autoZero"/>
        <c:auto val="1"/>
        <c:lblAlgn val="ctr"/>
        <c:lblOffset val="100"/>
        <c:noMultiLvlLbl val="0"/>
      </c:catAx>
      <c:valAx>
        <c:axId val="1838469247"/>
        <c:scaling>
          <c:orientation val="minMax"/>
          <c:max val="0.24000000000000002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60997695"/>
        <c:crosses val="autoZero"/>
        <c:crossBetween val="between"/>
        <c:majorUnit val="0.25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24142952865266765"/>
          <c:y val="0.90070285062770716"/>
          <c:w val="0.56571771096195544"/>
          <c:h val="7.33113927357265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0023961661341851"/>
          <c:y val="3.4685177975886348E-2"/>
          <c:w val="0.87519378945250792"/>
          <c:h val="0.755832096696081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Chat</c:v>
                </c:pt>
                <c:pt idx="1">
                  <c:v>Phone Outbound RPC</c:v>
                </c:pt>
                <c:pt idx="2">
                  <c:v>Phone Inbound RPC</c:v>
                </c:pt>
                <c:pt idx="3">
                  <c:v>Valid SMS</c:v>
                </c:pt>
                <c:pt idx="4">
                  <c:v>Valid Email</c:v>
                </c:pt>
              </c:strCache>
            </c:strRef>
          </c:cat>
          <c:val>
            <c:numRef>
              <c:f>Sheet1!$B$2:$B$6</c:f>
              <c:numCache>
                <c:formatCode>0.000</c:formatCode>
                <c:ptCount val="5"/>
                <c:pt idx="0">
                  <c:v>2.59197E-2</c:v>
                </c:pt>
                <c:pt idx="1">
                  <c:v>7.8595300000000007E-2</c:v>
                </c:pt>
                <c:pt idx="2">
                  <c:v>8.5075300000000006E-2</c:v>
                </c:pt>
                <c:pt idx="3">
                  <c:v>0.65405519999999995</c:v>
                </c:pt>
                <c:pt idx="4">
                  <c:v>0.92349499999999995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3A1-4C99-BD4F-27482ACE90C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660997695"/>
        <c:axId val="1838469247"/>
      </c:barChart>
      <c:catAx>
        <c:axId val="166099769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38469247"/>
        <c:crosses val="autoZero"/>
        <c:auto val="1"/>
        <c:lblAlgn val="ctr"/>
        <c:lblOffset val="100"/>
        <c:noMultiLvlLbl val="0"/>
      </c:catAx>
      <c:valAx>
        <c:axId val="1838469247"/>
        <c:scaling>
          <c:orientation val="minMax"/>
          <c:max val="0.97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60997695"/>
        <c:crosses val="autoZero"/>
        <c:crossBetween val="between"/>
        <c:majorUnit val="0.25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0023961661341851"/>
          <c:y val="3.2064485536604299E-2"/>
          <c:w val="0.87519378945250792"/>
          <c:h val="0.6632529506416735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Small Business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-1.5633287048955929E-2"/>
                  <c:y val="5.2411831537642495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7A92-4613-96B7-898C2EA871BD}"/>
                </c:ext>
              </c:extLst>
            </c:dLbl>
            <c:dLbl>
              <c:idx val="3"/>
              <c:layout>
                <c:manualLayout>
                  <c:x val="-3.1266574097911858E-2"/>
                  <c:y val="0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7A92-4613-96B7-898C2EA871BD}"/>
                </c:ext>
              </c:extLst>
            </c:dLbl>
            <c:dLbl>
              <c:idx val="4"/>
              <c:layout>
                <c:manualLayout>
                  <c:x val="-2.0099940491514767E-2"/>
                  <c:y val="2.6205915768821729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7A92-4613-96B7-898C2EA871BD}"/>
                </c:ext>
              </c:extLst>
            </c:dLbl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Chat</c:v>
                </c:pt>
                <c:pt idx="1">
                  <c:v>Phone Outbound RPC</c:v>
                </c:pt>
                <c:pt idx="2">
                  <c:v>Phone Inbound RPC</c:v>
                </c:pt>
                <c:pt idx="3">
                  <c:v>Valid SMS #</c:v>
                </c:pt>
                <c:pt idx="4">
                  <c:v>Valid Email</c:v>
                </c:pt>
              </c:strCache>
            </c:strRef>
          </c:cat>
          <c:val>
            <c:numRef>
              <c:f>Sheet1!$B$2:$B$6</c:f>
              <c:numCache>
                <c:formatCode>0.000</c:formatCode>
                <c:ptCount val="5"/>
                <c:pt idx="0">
                  <c:v>3.5339099999999998E-2</c:v>
                </c:pt>
                <c:pt idx="1">
                  <c:v>0.1747851</c:v>
                </c:pt>
                <c:pt idx="2">
                  <c:v>0.16427890000000001</c:v>
                </c:pt>
                <c:pt idx="3">
                  <c:v>0.39446039999999999</c:v>
                </c:pt>
                <c:pt idx="4">
                  <c:v>0.82043940000000004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3A1-4C99-BD4F-27482ACE90C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Consumer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1.7866613770235348E-2"/>
                  <c:y val="-2.6205915768821729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7A92-4613-96B7-898C2EA871BD}"/>
                </c:ext>
              </c:extLst>
            </c:dLbl>
            <c:dLbl>
              <c:idx val="1"/>
              <c:layout>
                <c:manualLayout>
                  <c:x val="2.2333267212794182E-2"/>
                  <c:y val="0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7A92-4613-96B7-898C2EA871BD}"/>
                </c:ext>
              </c:extLst>
            </c:dLbl>
            <c:dLbl>
              <c:idx val="2"/>
              <c:layout>
                <c:manualLayout>
                  <c:x val="2.2333267212794182E-2"/>
                  <c:y val="-5.2411831537644421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7A92-4613-96B7-898C2EA871BD}"/>
                </c:ext>
              </c:extLst>
            </c:dLbl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Chat</c:v>
                </c:pt>
                <c:pt idx="1">
                  <c:v>Phone Outbound RPC</c:v>
                </c:pt>
                <c:pt idx="2">
                  <c:v>Phone Inbound RPC</c:v>
                </c:pt>
                <c:pt idx="3">
                  <c:v>Valid SMS #</c:v>
                </c:pt>
                <c:pt idx="4">
                  <c:v>Valid Email</c:v>
                </c:pt>
              </c:strCache>
            </c:strRef>
          </c:cat>
          <c:val>
            <c:numRef>
              <c:f>Sheet1!$C$2:$C$6</c:f>
              <c:numCache>
                <c:formatCode>0.000</c:formatCode>
                <c:ptCount val="5"/>
                <c:pt idx="0">
                  <c:v>2.3280700000000001E-2</c:v>
                </c:pt>
                <c:pt idx="1">
                  <c:v>5.1645700000000003E-2</c:v>
                </c:pt>
                <c:pt idx="2">
                  <c:v>6.2884700000000002E-2</c:v>
                </c:pt>
                <c:pt idx="3">
                  <c:v>0.72678620000000005</c:v>
                </c:pt>
                <c:pt idx="4">
                  <c:v>0.9523682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A92-4613-96B7-898C2EA871B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660997695"/>
        <c:axId val="1838469247"/>
      </c:barChart>
      <c:catAx>
        <c:axId val="166099769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38469247"/>
        <c:crosses val="autoZero"/>
        <c:auto val="1"/>
        <c:lblAlgn val="ctr"/>
        <c:lblOffset val="100"/>
        <c:noMultiLvlLbl val="0"/>
      </c:catAx>
      <c:valAx>
        <c:axId val="1838469247"/>
        <c:scaling>
          <c:orientation val="minMax"/>
          <c:max val="1.03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60997695"/>
        <c:crosses val="autoZero"/>
        <c:crossBetween val="between"/>
        <c:majorUnit val="2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0023961661341851"/>
          <c:y val="3.4685177975886348E-2"/>
          <c:w val="0.87519378945250792"/>
          <c:h val="0.755832096696081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0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9589-4258-BE67-96146C20850A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Sheet1!$A$2:$A$11</c:f>
              <c:strCache>
                <c:ptCount val="10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 +</c:v>
                </c:pt>
              </c:strCache>
            </c:strRef>
          </c:cat>
          <c:val>
            <c:numRef>
              <c:f>Sheet1!$B$2:$B$11</c:f>
              <c:numCache>
                <c:formatCode>0.0%</c:formatCode>
                <c:ptCount val="10"/>
                <c:pt idx="0">
                  <c:v>7.6499999999999999E-2</c:v>
                </c:pt>
                <c:pt idx="1">
                  <c:v>5.9800000000000006E-2</c:v>
                </c:pt>
                <c:pt idx="2">
                  <c:v>0.2475</c:v>
                </c:pt>
                <c:pt idx="3">
                  <c:v>4.87E-2</c:v>
                </c:pt>
                <c:pt idx="4">
                  <c:v>0.1231</c:v>
                </c:pt>
                <c:pt idx="5">
                  <c:v>9.3599999999999989E-2</c:v>
                </c:pt>
                <c:pt idx="6">
                  <c:v>7.3599999999999999E-2</c:v>
                </c:pt>
                <c:pt idx="7">
                  <c:v>3.6200000000000003E-2</c:v>
                </c:pt>
                <c:pt idx="8">
                  <c:v>6.5799999999999997E-2</c:v>
                </c:pt>
                <c:pt idx="9">
                  <c:v>0.17509999999999998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3A1-4C99-BD4F-27482ACE90C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660997695"/>
        <c:axId val="1838469247"/>
      </c:barChart>
      <c:catAx>
        <c:axId val="1660997695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800" dirty="0">
                    <a:solidFill>
                      <a:schemeClr val="tx1"/>
                    </a:solidFill>
                  </a:rPr>
                  <a:t>Number of Emails</a:t>
                </a:r>
              </a:p>
            </c:rich>
          </c:tx>
          <c:layout>
            <c:manualLayout>
              <c:xMode val="edge"/>
              <c:yMode val="edge"/>
              <c:x val="0.39007952753357727"/>
              <c:y val="0.91788876612529846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38469247"/>
        <c:crosses val="autoZero"/>
        <c:auto val="1"/>
        <c:lblAlgn val="ctr"/>
        <c:lblOffset val="100"/>
        <c:noMultiLvlLbl val="0"/>
      </c:catAx>
      <c:valAx>
        <c:axId val="1838469247"/>
        <c:scaling>
          <c:orientation val="minMax"/>
          <c:max val="0.27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60997695"/>
        <c:crosses val="autoZero"/>
        <c:crossBetween val="between"/>
        <c:majorUnit val="5.000000000000001E-2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0.74133</cdr:x>
      <cdr:y>0.22292</cdr:y>
    </cdr:from>
    <cdr:to>
      <cdr:x>0.78935</cdr:x>
      <cdr:y>0.35928</cdr:y>
    </cdr:to>
    <cdr:cxnSp macro="">
      <cdr:nvCxnSpPr>
        <cdr:cNvPr id="5" name="Straight Arrow Connector 4">
          <a:extLst xmlns:a="http://schemas.openxmlformats.org/drawingml/2006/main">
            <a:ext uri="{FF2B5EF4-FFF2-40B4-BE49-F238E27FC236}">
              <a16:creationId xmlns:a16="http://schemas.microsoft.com/office/drawing/2014/main" id="{99AAEC11-F8BB-A765-B669-C83867539650}"/>
            </a:ext>
          </a:extLst>
        </cdr:cNvPr>
        <cdr:cNvCxnSpPr/>
      </cdr:nvCxnSpPr>
      <cdr:spPr>
        <a:xfrm xmlns:a="http://schemas.openxmlformats.org/drawingml/2006/main">
          <a:off x="6972433" y="1084721"/>
          <a:ext cx="451624" cy="663498"/>
        </a:xfrm>
        <a:prstGeom xmlns:a="http://schemas.openxmlformats.org/drawingml/2006/main" prst="straightConnector1">
          <a:avLst/>
        </a:prstGeom>
        <a:ln xmlns:a="http://schemas.openxmlformats.org/drawingml/2006/main">
          <a:tailEnd type="triangle"/>
        </a:ln>
      </cdr:spPr>
      <cdr:style>
        <a:lnRef xmlns:a="http://schemas.openxmlformats.org/drawingml/2006/main" idx="2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1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0.56301</cdr:x>
      <cdr:y>0.13939</cdr:y>
    </cdr:from>
    <cdr:to>
      <cdr:x>0.77724</cdr:x>
      <cdr:y>0.24597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4EBA86D7-FB60-0A63-CC54-3091A8187481}"/>
            </a:ext>
          </a:extLst>
        </cdr:cNvPr>
        <cdr:cNvSpPr txBox="1"/>
      </cdr:nvSpPr>
      <cdr:spPr>
        <a:xfrm xmlns:a="http://schemas.openxmlformats.org/drawingml/2006/main">
          <a:off x="5295244" y="678242"/>
          <a:ext cx="2014870" cy="518615"/>
        </a:xfrm>
        <a:prstGeom xmlns:a="http://schemas.openxmlformats.org/drawingml/2006/main" prst="rect">
          <a:avLst/>
        </a:prstGeom>
        <a:solidFill xmlns:a="http://schemas.openxmlformats.org/drawingml/2006/main">
          <a:schemeClr val="bg1"/>
        </a:solidFill>
        <a:ln xmlns:a="http://schemas.openxmlformats.org/drawingml/2006/main">
          <a:solidFill>
            <a:schemeClr val="tx1"/>
          </a:solidFill>
        </a:ln>
      </cdr:spPr>
      <cdr:txBody>
        <a:bodyPr xmlns:a="http://schemas.openxmlformats.org/drawingml/2006/main" wrap="square" rtlCol="0"/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r"/>
          <a:r>
            <a:rPr lang="en-US" sz="1400" b="0" dirty="0">
              <a:solidFill>
                <a:sysClr val="windowText" lastClr="000000"/>
              </a:solidFill>
            </a:rPr>
            <a:t>167 Small Business CM’s</a:t>
          </a:r>
        </a:p>
        <a:p xmlns:a="http://schemas.openxmlformats.org/drawingml/2006/main">
          <a:pPr algn="r"/>
          <a:r>
            <a:rPr lang="en-US" sz="1400" dirty="0">
              <a:solidFill>
                <a:sysClr val="windowText" lastClr="000000"/>
              </a:solidFill>
            </a:rPr>
            <a:t>25 Consumer CM’s</a:t>
          </a:r>
          <a:endParaRPr lang="en-US" sz="1400" b="0" dirty="0">
            <a:solidFill>
              <a:sysClr val="windowText" lastClr="000000"/>
            </a:solidFill>
          </a:endParaRPr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B7DD63-5C1F-4F6C-A19E-77CF2EF4D955}" type="datetimeFigureOut">
              <a:rPr lang="en-GB" smtClean="0"/>
              <a:t>07/12/2023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4100C1-356F-4FD1-95D8-43D9F2C4CC5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89538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:notes"/>
          <p:cNvSpPr txBox="1">
            <a:spLocks noGrp="1"/>
          </p:cNvSpPr>
          <p:nvPr>
            <p:ph type="body" idx="1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spcFirstLastPara="1" wrap="square" lIns="93162" tIns="46568" rIns="93162" bIns="46568" anchor="t" anchorCtr="0">
            <a:noAutofit/>
          </a:bodyPr>
          <a:lstStyle/>
          <a:p>
            <a:endParaRPr dirty="0"/>
          </a:p>
        </p:txBody>
      </p:sp>
      <p:sp>
        <p:nvSpPr>
          <p:cNvPr id="56" name="Google Shape;5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63811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9c73459845_0_5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4" name="Google Shape;574;g9c73459845_0_5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9c73459845_0_5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4" name="Google Shape;574;g9c73459845_0_5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658576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9c73459845_0_5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4" name="Google Shape;574;g9c73459845_0_5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32182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9c73459845_0_5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4" name="Google Shape;574;g9c73459845_0_5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3084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9c73459845_0_5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4" name="Google Shape;574;g9c73459845_0_5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3084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6BE14C-DB4E-5648-BF3A-1F5D6FBDE944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5767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14C19-7B70-E548-A608-340680BFD9AE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913721" y="1"/>
            <a:ext cx="10363200" cy="1103313"/>
          </a:xfrm>
        </p:spPr>
        <p:txBody>
          <a:bodyPr/>
          <a:lstStyle>
            <a:lvl1pPr>
              <a:defRPr sz="2000" baseline="0">
                <a:solidFill>
                  <a:srgbClr val="0C234B"/>
                </a:solidFill>
              </a:defRPr>
            </a:lvl1pPr>
          </a:lstStyle>
          <a:p>
            <a:r>
              <a:rPr lang="en-US" dirty="0"/>
              <a:t>SAMPLE HEADER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idx="1"/>
          </p:nvPr>
        </p:nvSpPr>
        <p:spPr>
          <a:xfrm>
            <a:off x="1020590" y="2240801"/>
            <a:ext cx="4799019" cy="29717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idx="13"/>
          </p:nvPr>
        </p:nvSpPr>
        <p:spPr>
          <a:xfrm>
            <a:off x="6297695" y="2240801"/>
            <a:ext cx="4799019" cy="29717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706672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47993-8036-4C8D-B48B-88C91C468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07FE14-F897-4274-82D5-72F665A477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32314C-D8CC-48A2-AB54-CAFD88BB68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107024-4F9A-403E-969C-EF27D65A7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42CE47-F940-481A-BA84-443FADFAB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58147-5879-44B3-B786-738A53F4AF4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71722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bject Slide">
  <p:cSld name="1_Object Slide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>
            <a:spLocks noGrp="1"/>
          </p:cNvSpPr>
          <p:nvPr>
            <p:ph type="sldNum" idx="12"/>
          </p:nvPr>
        </p:nvSpPr>
        <p:spPr>
          <a:xfrm>
            <a:off x="5815435" y="6558725"/>
            <a:ext cx="53183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4" name="Google Shape;44;p8"/>
          <p:cNvSpPr txBox="1"/>
          <p:nvPr/>
        </p:nvSpPr>
        <p:spPr>
          <a:xfrm>
            <a:off x="913721" y="1"/>
            <a:ext cx="10363200" cy="1103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C234B"/>
              </a:buClr>
              <a:buSzPts val="2000"/>
              <a:buFont typeface="Verdana"/>
              <a:buNone/>
            </a:pPr>
            <a:r>
              <a:rPr lang="en-US" sz="2000" b="1" i="0" u="none" strike="noStrike" cap="none" dirty="0">
                <a:solidFill>
                  <a:srgbClr val="0C234B"/>
                </a:solidFill>
                <a:latin typeface="Verdana"/>
                <a:ea typeface="Verdana"/>
                <a:cs typeface="Verdana"/>
                <a:sym typeface="Verdana"/>
              </a:rPr>
              <a:t>SAMPLE HEADER</a:t>
            </a:r>
            <a:endParaRPr sz="2000" b="1" i="0" u="none" strike="noStrike" cap="none" dirty="0">
              <a:solidFill>
                <a:srgbClr val="0C234B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5" name="Google Shape;45;p8"/>
          <p:cNvSpPr txBox="1">
            <a:spLocks noGrp="1"/>
          </p:cNvSpPr>
          <p:nvPr>
            <p:ph type="body" idx="1"/>
          </p:nvPr>
        </p:nvSpPr>
        <p:spPr>
          <a:xfrm>
            <a:off x="1613285" y="2875352"/>
            <a:ext cx="8623684" cy="1314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ctr">
              <a:spcBef>
                <a:spcPts val="560"/>
              </a:spcBef>
              <a:spcAft>
                <a:spcPts val="0"/>
              </a:spcAft>
              <a:buSzPts val="2800"/>
              <a:buChar char="•"/>
              <a:defRPr sz="2800"/>
            </a:lvl1pPr>
            <a:lvl2pPr marL="914400" lvl="1" indent="-381000" algn="ctr">
              <a:spcBef>
                <a:spcPts val="480"/>
              </a:spcBef>
              <a:spcAft>
                <a:spcPts val="0"/>
              </a:spcAft>
              <a:buSzPts val="2400"/>
              <a:buChar char="•"/>
              <a:defRPr sz="2400"/>
            </a:lvl2pPr>
            <a:lvl3pPr marL="1371600" lvl="2" indent="-355600" algn="ctr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3pPr>
            <a:lvl4pPr marL="1828800" lvl="3" indent="-342900" algn="ctr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4pPr>
            <a:lvl5pPr marL="2286000" lvl="4" indent="-342900" algn="ctr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888653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/>
          </a:p>
        </p:txBody>
      </p:sp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609600" y="548633"/>
            <a:ext cx="10972800" cy="6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4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4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4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4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4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4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4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4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4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713565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agrap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14C19-7B70-E548-A608-340680BFD9AE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/>
          <p:cNvSpPr txBox="1">
            <a:spLocks/>
          </p:cNvSpPr>
          <p:nvPr userDrawn="1"/>
        </p:nvSpPr>
        <p:spPr>
          <a:xfrm>
            <a:off x="913721" y="1"/>
            <a:ext cx="10363200" cy="11033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000" b="1" kern="1200" baseline="0">
                <a:solidFill>
                  <a:srgbClr val="FFFFFF"/>
                </a:solidFill>
                <a:latin typeface="Verdana"/>
                <a:ea typeface="+mj-ea"/>
                <a:cs typeface="Verdana"/>
              </a:defRPr>
            </a:lvl1pPr>
          </a:lstStyle>
          <a:p>
            <a:r>
              <a:rPr lang="en-US" sz="2000" dirty="0">
                <a:solidFill>
                  <a:srgbClr val="0C234B"/>
                </a:solidFill>
              </a:rPr>
              <a:t>SAMPLE HEADER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idx="1" hasCustomPrompt="1"/>
          </p:nvPr>
        </p:nvSpPr>
        <p:spPr>
          <a:xfrm>
            <a:off x="1240230" y="2696278"/>
            <a:ext cx="5127812" cy="14180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400" b="0" i="0"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Sample Basic Paragraph.</a:t>
            </a:r>
            <a:r>
              <a:rPr lang="en-US" baseline="0" dirty="0"/>
              <a:t> </a:t>
            </a:r>
            <a:r>
              <a:rPr lang="en-US" dirty="0"/>
              <a:t>This is what the text would look</a:t>
            </a:r>
            <a:r>
              <a:rPr lang="en-US" baseline="0" dirty="0"/>
              <a:t> like in a paragraph. This is what the text would look like in a paragraph. This is what the text would look like.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idx="11" hasCustomPrompt="1"/>
          </p:nvPr>
        </p:nvSpPr>
        <p:spPr>
          <a:xfrm>
            <a:off x="1213277" y="2355446"/>
            <a:ext cx="5127812" cy="3531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800" b="0" i="0">
                <a:solidFill>
                  <a:srgbClr val="AB0520"/>
                </a:solidFill>
              </a:defRPr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PARAGRAPH TITLE</a:t>
            </a:r>
          </a:p>
        </p:txBody>
      </p:sp>
    </p:spTree>
    <p:extLst>
      <p:ext uri="{BB962C8B-B14F-4D97-AF65-F5344CB8AC3E}">
        <p14:creationId xmlns:p14="http://schemas.microsoft.com/office/powerpoint/2010/main" val="10954187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aragrap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14C19-7B70-E548-A608-340680BFD9AE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/>
          <p:cNvSpPr txBox="1">
            <a:spLocks/>
          </p:cNvSpPr>
          <p:nvPr userDrawn="1"/>
        </p:nvSpPr>
        <p:spPr>
          <a:xfrm>
            <a:off x="913721" y="1"/>
            <a:ext cx="10363200" cy="11033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000" b="1" kern="1200" baseline="0">
                <a:solidFill>
                  <a:srgbClr val="FFFFFF"/>
                </a:solidFill>
                <a:latin typeface="Verdana"/>
                <a:ea typeface="+mj-ea"/>
                <a:cs typeface="Verdana"/>
              </a:defRPr>
            </a:lvl1pPr>
          </a:lstStyle>
          <a:p>
            <a:r>
              <a:rPr lang="en-US" sz="2000" dirty="0">
                <a:solidFill>
                  <a:srgbClr val="0C234B"/>
                </a:solidFill>
              </a:rPr>
              <a:t>SAMPLE HEADER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idx="1" hasCustomPrompt="1"/>
          </p:nvPr>
        </p:nvSpPr>
        <p:spPr>
          <a:xfrm>
            <a:off x="1316503" y="2003330"/>
            <a:ext cx="4503108" cy="29295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Sample Basic Paragraph.</a:t>
            </a:r>
            <a:r>
              <a:rPr lang="en-US" baseline="0" dirty="0"/>
              <a:t> </a:t>
            </a:r>
            <a:r>
              <a:rPr lang="en-US" dirty="0"/>
              <a:t>This is what the text would look</a:t>
            </a:r>
            <a:r>
              <a:rPr lang="en-US" baseline="0" dirty="0"/>
              <a:t> like in a paragraph. This is what the text would look like in a paragraph. This is what the text would look like.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idx="13" hasCustomPrompt="1"/>
          </p:nvPr>
        </p:nvSpPr>
        <p:spPr>
          <a:xfrm>
            <a:off x="6363453" y="2003330"/>
            <a:ext cx="4503108" cy="29295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Sample Basic Paragraph.</a:t>
            </a:r>
            <a:r>
              <a:rPr lang="en-US" baseline="0" dirty="0"/>
              <a:t> </a:t>
            </a:r>
            <a:r>
              <a:rPr lang="en-US" dirty="0"/>
              <a:t>This is what the text would look</a:t>
            </a:r>
            <a:r>
              <a:rPr lang="en-US" baseline="0" dirty="0"/>
              <a:t> like in a paragraph. This is what the text would look like in a paragraph. This is what the text would look like.</a:t>
            </a:r>
            <a:endParaRPr lang="en-US" dirty="0"/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63956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bjec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14C19-7B70-E548-A608-340680BFD9AE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itle 1"/>
          <p:cNvSpPr txBox="1">
            <a:spLocks/>
          </p:cNvSpPr>
          <p:nvPr userDrawn="1"/>
        </p:nvSpPr>
        <p:spPr>
          <a:xfrm>
            <a:off x="913721" y="1"/>
            <a:ext cx="10363200" cy="11033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000" b="1" kern="1200" baseline="0">
                <a:solidFill>
                  <a:srgbClr val="FFFFFF"/>
                </a:solidFill>
                <a:latin typeface="Verdana"/>
                <a:ea typeface="+mj-ea"/>
                <a:cs typeface="Verdana"/>
              </a:defRPr>
            </a:lvl1pPr>
          </a:lstStyle>
          <a:p>
            <a:r>
              <a:rPr lang="en-US" sz="2000" dirty="0">
                <a:solidFill>
                  <a:srgbClr val="0C234B"/>
                </a:solidFill>
              </a:rPr>
              <a:t>SAMPLE HEADER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half" idx="1"/>
          </p:nvPr>
        </p:nvSpPr>
        <p:spPr>
          <a:xfrm>
            <a:off x="1613285" y="2875352"/>
            <a:ext cx="8623684" cy="13144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28563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14C19-7B70-E548-A608-340680BFD9AE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itle 1"/>
          <p:cNvSpPr txBox="1">
            <a:spLocks/>
          </p:cNvSpPr>
          <p:nvPr userDrawn="1"/>
        </p:nvSpPr>
        <p:spPr>
          <a:xfrm>
            <a:off x="913721" y="1"/>
            <a:ext cx="10363200" cy="11033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000" b="1" kern="1200" baseline="0">
                <a:solidFill>
                  <a:srgbClr val="FFFFFF"/>
                </a:solidFill>
                <a:latin typeface="Verdana"/>
                <a:ea typeface="+mj-ea"/>
                <a:cs typeface="Verdana"/>
              </a:defRPr>
            </a:lvl1pPr>
          </a:lstStyle>
          <a:p>
            <a:r>
              <a:rPr lang="en-US" sz="2000" dirty="0">
                <a:solidFill>
                  <a:srgbClr val="0C234B"/>
                </a:solidFill>
              </a:rPr>
              <a:t>SAMPLE HEADER</a:t>
            </a:r>
          </a:p>
        </p:txBody>
      </p:sp>
      <p:sp>
        <p:nvSpPr>
          <p:cNvPr id="7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1829440"/>
            <a:ext cx="73152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2389717" y="4938724"/>
            <a:ext cx="7315200" cy="400870"/>
          </a:xfrm>
        </p:spPr>
        <p:txBody>
          <a:bodyPr/>
          <a:lstStyle>
            <a:lvl1pPr marL="0" indent="0">
              <a:buNone/>
              <a:defRPr sz="1200">
                <a:solidFill>
                  <a:srgbClr val="6F868D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IMAGE CAPTION</a:t>
            </a:r>
          </a:p>
        </p:txBody>
      </p:sp>
    </p:spTree>
    <p:extLst>
      <p:ext uri="{BB962C8B-B14F-4D97-AF65-F5344CB8AC3E}">
        <p14:creationId xmlns:p14="http://schemas.microsoft.com/office/powerpoint/2010/main" val="15916786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Aligne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14C19-7B70-E548-A608-340680BFD9AE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913721" y="1"/>
            <a:ext cx="10363200" cy="1103313"/>
          </a:xfrm>
        </p:spPr>
        <p:txBody>
          <a:bodyPr/>
          <a:lstStyle>
            <a:lvl1pPr>
              <a:defRPr sz="2000" baseline="0">
                <a:solidFill>
                  <a:srgbClr val="0C234B"/>
                </a:solidFill>
              </a:defRPr>
            </a:lvl1pPr>
          </a:lstStyle>
          <a:p>
            <a:r>
              <a:rPr lang="en-US" dirty="0"/>
              <a:t>SAMPLE HEADER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" hasCustomPrompt="1"/>
          </p:nvPr>
        </p:nvSpPr>
        <p:spPr>
          <a:xfrm>
            <a:off x="905513" y="1843553"/>
            <a:ext cx="3007107" cy="22195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400" b="0" i="0"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Sample Basic Paragraph.</a:t>
            </a:r>
            <a:r>
              <a:rPr lang="en-US" baseline="0" dirty="0"/>
              <a:t> </a:t>
            </a:r>
            <a:r>
              <a:rPr lang="en-US" dirty="0"/>
              <a:t>This is what the text would look</a:t>
            </a:r>
            <a:r>
              <a:rPr lang="en-US" baseline="0" dirty="0"/>
              <a:t> like in a paragraph. This is what the text would look like in a paragraph. This is what the text would look like.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1"/>
          </p:nvPr>
        </p:nvSpPr>
        <p:spPr>
          <a:xfrm>
            <a:off x="4066553" y="1921673"/>
            <a:ext cx="73152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4066553" y="5030957"/>
            <a:ext cx="7315200" cy="400870"/>
          </a:xfrm>
        </p:spPr>
        <p:txBody>
          <a:bodyPr/>
          <a:lstStyle>
            <a:lvl1pPr marL="0" indent="0">
              <a:buNone/>
              <a:defRPr sz="1200">
                <a:solidFill>
                  <a:srgbClr val="6F868D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IMAGE CAPTION</a:t>
            </a:r>
          </a:p>
        </p:txBody>
      </p:sp>
    </p:spTree>
    <p:extLst>
      <p:ext uri="{BB962C8B-B14F-4D97-AF65-F5344CB8AC3E}">
        <p14:creationId xmlns:p14="http://schemas.microsoft.com/office/powerpoint/2010/main" val="7495382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14C19-7B70-E548-A608-340680BFD9A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89887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C234B"/>
              </a:buClr>
              <a:buSzPts val="3600"/>
              <a:buFont typeface="Verdana"/>
              <a:buNone/>
              <a:defRPr sz="3600" b="1">
                <a:solidFill>
                  <a:srgbClr val="0C234B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1828800" y="3886201"/>
            <a:ext cx="8534400" cy="1344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F868D"/>
              </a:buClr>
              <a:buSzPts val="2000"/>
              <a:buNone/>
              <a:defRPr sz="2000">
                <a:solidFill>
                  <a:srgbClr val="6F868D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pic>
        <p:nvPicPr>
          <p:cNvPr id="15" name="Google Shape;15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595749" y="5729514"/>
            <a:ext cx="3009296" cy="11284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2" descr="triangles_2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91631" y="1977326"/>
            <a:ext cx="808736" cy="8229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479450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lleted Slide">
  <p:cSld name="1_Bulleted Slide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5815435" y="6558725"/>
            <a:ext cx="53183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913721" y="1"/>
            <a:ext cx="10363200" cy="1103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C234B"/>
              </a:buClr>
              <a:buSzPts val="2000"/>
              <a:buFont typeface="Verdana"/>
              <a:buNone/>
              <a:defRPr sz="2000">
                <a:solidFill>
                  <a:srgbClr val="0C234B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1020590" y="2240801"/>
            <a:ext cx="4799019" cy="2971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1pPr>
            <a:lvl2pPr marL="914400" lvl="1" indent="-3302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/>
            </a:lvl2pPr>
            <a:lvl3pPr marL="1371600" lvl="2" indent="-304800" algn="l">
              <a:spcBef>
                <a:spcPts val="240"/>
              </a:spcBef>
              <a:spcAft>
                <a:spcPts val="0"/>
              </a:spcAft>
              <a:buSzPts val="1200"/>
              <a:buChar char="•"/>
              <a:defRPr/>
            </a:lvl3pPr>
            <a:lvl4pPr marL="1828800" lvl="3" indent="-304800" algn="l">
              <a:spcBef>
                <a:spcPts val="240"/>
              </a:spcBef>
              <a:spcAft>
                <a:spcPts val="0"/>
              </a:spcAft>
              <a:buSzPts val="1200"/>
              <a:buChar char="•"/>
              <a:defRPr/>
            </a:lvl4pPr>
            <a:lvl5pPr marL="2286000" lvl="4" indent="-304800" algn="l">
              <a:spcBef>
                <a:spcPts val="240"/>
              </a:spcBef>
              <a:spcAft>
                <a:spcPts val="0"/>
              </a:spcAft>
              <a:buSzPts val="1200"/>
              <a:buChar char="•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body" idx="2"/>
          </p:nvPr>
        </p:nvSpPr>
        <p:spPr>
          <a:xfrm>
            <a:off x="6297695" y="2240801"/>
            <a:ext cx="4799019" cy="2971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1pPr>
            <a:lvl2pPr marL="914400" lvl="1" indent="-3302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/>
            </a:lvl2pPr>
            <a:lvl3pPr marL="1371600" lvl="2" indent="-304800" algn="l">
              <a:spcBef>
                <a:spcPts val="240"/>
              </a:spcBef>
              <a:spcAft>
                <a:spcPts val="0"/>
              </a:spcAft>
              <a:buSzPts val="1200"/>
              <a:buChar char="•"/>
              <a:defRPr/>
            </a:lvl3pPr>
            <a:lvl4pPr marL="1828800" lvl="3" indent="-304800" algn="l">
              <a:spcBef>
                <a:spcPts val="240"/>
              </a:spcBef>
              <a:spcAft>
                <a:spcPts val="0"/>
              </a:spcAft>
              <a:buSzPts val="1200"/>
              <a:buChar char="•"/>
              <a:defRPr/>
            </a:lvl4pPr>
            <a:lvl5pPr marL="2286000" lvl="4" indent="-304800" algn="l">
              <a:spcBef>
                <a:spcPts val="240"/>
              </a:spcBef>
              <a:spcAft>
                <a:spcPts val="0"/>
              </a:spcAft>
              <a:buSzPts val="1200"/>
              <a:buChar char="•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335372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triangle_page#.png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6619893"/>
            <a:ext cx="581152" cy="240792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551231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4217" y="3885257"/>
            <a:ext cx="9261907" cy="14412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815435" y="6558725"/>
            <a:ext cx="5318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fld id="{F1214C19-7B70-E548-A608-340680BFD9A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62581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84" r:id="rId12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3600" b="1" kern="1200">
          <a:solidFill>
            <a:srgbClr val="0C234B"/>
          </a:solidFill>
          <a:latin typeface="Verdana"/>
          <a:ea typeface="+mj-ea"/>
          <a:cs typeface="Verdana"/>
        </a:defRPr>
      </a:lvl1pPr>
    </p:titleStyle>
    <p:bodyStyle>
      <a:lvl1pPr marL="342900" indent="-342900" algn="ctr" defTabSz="457200" rtl="0" eaLnBrk="1" latinLnBrk="0" hangingPunct="1">
        <a:spcBef>
          <a:spcPct val="20000"/>
        </a:spcBef>
        <a:buClr>
          <a:srgbClr val="AB0520"/>
        </a:buClr>
        <a:buFont typeface="Arial"/>
        <a:buChar char="•"/>
        <a:defRPr sz="2000" kern="1200">
          <a:solidFill>
            <a:srgbClr val="6F868D"/>
          </a:solidFill>
          <a:latin typeface="Verdana"/>
          <a:ea typeface="+mn-ea"/>
          <a:cs typeface="Verdana"/>
        </a:defRPr>
      </a:lvl1pPr>
      <a:lvl2pPr marL="742950" indent="-285750" algn="ctr" defTabSz="457200" rtl="0" eaLnBrk="1" latinLnBrk="0" hangingPunct="1">
        <a:spcBef>
          <a:spcPct val="20000"/>
        </a:spcBef>
        <a:buClr>
          <a:srgbClr val="AB0520"/>
        </a:buClr>
        <a:buFont typeface="Arial"/>
        <a:buChar char="•"/>
        <a:defRPr sz="1600" kern="1200">
          <a:solidFill>
            <a:srgbClr val="6F868D"/>
          </a:solidFill>
          <a:latin typeface="Verdana"/>
          <a:ea typeface="+mn-ea"/>
          <a:cs typeface="Verdana"/>
        </a:defRPr>
      </a:lvl2pPr>
      <a:lvl3pPr marL="1143000" indent="-228600" algn="ctr" defTabSz="457200" rtl="0" eaLnBrk="1" latinLnBrk="0" hangingPunct="1">
        <a:spcBef>
          <a:spcPct val="20000"/>
        </a:spcBef>
        <a:buClr>
          <a:srgbClr val="AB0520"/>
        </a:buClr>
        <a:buFont typeface="Arial"/>
        <a:buChar char="•"/>
        <a:defRPr sz="1200" kern="1200">
          <a:solidFill>
            <a:srgbClr val="6F868D"/>
          </a:solidFill>
          <a:latin typeface="Verdana"/>
          <a:ea typeface="+mn-ea"/>
          <a:cs typeface="Verdana"/>
        </a:defRPr>
      </a:lvl3pPr>
      <a:lvl4pPr marL="1600200" indent="-228600" algn="ctr" defTabSz="457200" rtl="0" eaLnBrk="1" latinLnBrk="0" hangingPunct="1">
        <a:spcBef>
          <a:spcPct val="20000"/>
        </a:spcBef>
        <a:buClr>
          <a:srgbClr val="AB0520"/>
        </a:buClr>
        <a:buFont typeface="Arial"/>
        <a:buChar char="•"/>
        <a:defRPr sz="1200" kern="1200">
          <a:solidFill>
            <a:srgbClr val="6F868D"/>
          </a:solidFill>
          <a:latin typeface="Verdana"/>
          <a:ea typeface="+mn-ea"/>
          <a:cs typeface="Verdana"/>
        </a:defRPr>
      </a:lvl4pPr>
      <a:lvl5pPr marL="2057400" indent="-228600" algn="ctr" defTabSz="457200" rtl="0" eaLnBrk="1" latinLnBrk="0" hangingPunct="1">
        <a:spcBef>
          <a:spcPct val="20000"/>
        </a:spcBef>
        <a:buClr>
          <a:srgbClr val="AB0520"/>
        </a:buClr>
        <a:buFont typeface="Arial"/>
        <a:buChar char="•"/>
        <a:defRPr sz="1200" kern="1200">
          <a:solidFill>
            <a:srgbClr val="6F868D"/>
          </a:solidFill>
          <a:latin typeface="Verdana"/>
          <a:ea typeface="+mn-ea"/>
          <a:cs typeface="Verdana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13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sv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0.jpe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Relationship Id="rId14" Type="http://schemas.openxmlformats.org/officeDocument/2006/relationships/image" Target="../media/image19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10" Type="http://schemas.openxmlformats.org/officeDocument/2006/relationships/image" Target="../media/image19.svg"/><Relationship Id="rId4" Type="http://schemas.openxmlformats.org/officeDocument/2006/relationships/image" Target="../media/image13.svg"/><Relationship Id="rId9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slide" Target="slide2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5.sv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image" Target="../media/image27.sv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0.png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image" Target="../media/image27.sv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0.png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image" Target="../media/image27.sv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0.png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image" Target="../media/image27.sv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0.png"/><Relationship Id="rId5" Type="http://schemas.openxmlformats.org/officeDocument/2006/relationships/image" Target="../media/image29.svg"/><Relationship Id="rId10" Type="http://schemas.openxmlformats.org/officeDocument/2006/relationships/image" Target="../media/image34.sv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>
            <a:spLocks noGrp="1"/>
          </p:cNvSpPr>
          <p:nvPr>
            <p:ph type="ctrTitle"/>
          </p:nvPr>
        </p:nvSpPr>
        <p:spPr>
          <a:xfrm>
            <a:off x="438912" y="545239"/>
            <a:ext cx="11312434" cy="281251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5400"/>
              </a:spcBef>
              <a:spcAft>
                <a:spcPts val="5400"/>
              </a:spcAft>
            </a:pPr>
            <a:r>
              <a:rPr lang="en-US" sz="4800" dirty="0">
                <a:latin typeface="+mn-lt"/>
              </a:rPr>
              <a:t>American Express &amp; University of Arizona</a:t>
            </a:r>
            <a:br>
              <a:rPr lang="en-US" sz="4800" dirty="0">
                <a:latin typeface="+mn-lt"/>
              </a:rPr>
            </a:br>
            <a:br>
              <a:rPr lang="en-US" sz="1800" dirty="0">
                <a:latin typeface="+mn-lt"/>
              </a:rPr>
            </a:br>
            <a:r>
              <a:rPr lang="en-US" sz="4800" dirty="0">
                <a:latin typeface="+mn-lt"/>
              </a:rPr>
              <a:t>Collaboration:  Early-Legal Strategy</a:t>
            </a:r>
            <a:endParaRPr sz="4800" dirty="0">
              <a:latin typeface="+mn-l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5499" y="3912468"/>
            <a:ext cx="2882265" cy="762953"/>
          </a:xfrm>
          <a:prstGeom prst="rect">
            <a:avLst/>
          </a:prstGeom>
        </p:spPr>
      </p:pic>
      <p:pic>
        <p:nvPicPr>
          <p:cNvPr id="6" name="Picture 5" descr="AREC and applied econ and data analysis.png">
            <a:extLst>
              <a:ext uri="{FF2B5EF4-FFF2-40B4-BE49-F238E27FC236}">
                <a16:creationId xmlns:a16="http://schemas.microsoft.com/office/drawing/2014/main" id="{CD4B058A-E063-4FEA-BC32-06777F65C9F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7490" y="5230140"/>
            <a:ext cx="6006114" cy="307061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979C900-D129-43D3-A029-FA97BFF6CCF5}"/>
              </a:ext>
            </a:extLst>
          </p:cNvPr>
          <p:cNvSpPr txBox="1">
            <a:spLocks/>
          </p:cNvSpPr>
          <p:nvPr/>
        </p:nvSpPr>
        <p:spPr>
          <a:xfrm>
            <a:off x="4609232" y="3262668"/>
            <a:ext cx="3043881" cy="30706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000" kern="1200">
                <a:solidFill>
                  <a:srgbClr val="6F868D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dirty="0">
                <a:solidFill>
                  <a:schemeClr val="tx1"/>
                </a:solidFill>
              </a:rPr>
              <a:t>December 8, 2023</a:t>
            </a:r>
          </a:p>
        </p:txBody>
      </p:sp>
    </p:spTree>
    <p:extLst>
      <p:ext uri="{BB962C8B-B14F-4D97-AF65-F5344CB8AC3E}">
        <p14:creationId xmlns:p14="http://schemas.microsoft.com/office/powerpoint/2010/main" val="36087397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27"/>
          <p:cNvSpPr/>
          <p:nvPr/>
        </p:nvSpPr>
        <p:spPr>
          <a:xfrm>
            <a:off x="6360000" y="1776613"/>
            <a:ext cx="5222400" cy="4257200"/>
          </a:xfrm>
          <a:prstGeom prst="roundRect">
            <a:avLst>
              <a:gd name="adj" fmla="val 7339"/>
            </a:avLst>
          </a:prstGeom>
          <a:solidFill>
            <a:schemeClr val="lt1"/>
          </a:solidFill>
          <a:ln w="19050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77" name="Google Shape;577;p27"/>
          <p:cNvSpPr/>
          <p:nvPr/>
        </p:nvSpPr>
        <p:spPr>
          <a:xfrm>
            <a:off x="6895867" y="1294597"/>
            <a:ext cx="4150800" cy="787200"/>
          </a:xfrm>
          <a:prstGeom prst="round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sp>
        <p:nvSpPr>
          <p:cNvPr id="578" name="Google Shape;578;p27"/>
          <p:cNvSpPr txBox="1"/>
          <p:nvPr/>
        </p:nvSpPr>
        <p:spPr>
          <a:xfrm>
            <a:off x="7193200" y="1469597"/>
            <a:ext cx="3657600" cy="4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33" tIns="0" rIns="243833" bIns="0" anchor="ctr" anchorCtr="0">
            <a:no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Channels Not Significant</a:t>
            </a:r>
          </a:p>
        </p:txBody>
      </p:sp>
      <p:sp>
        <p:nvSpPr>
          <p:cNvPr id="579" name="Google Shape;579;p27"/>
          <p:cNvSpPr/>
          <p:nvPr/>
        </p:nvSpPr>
        <p:spPr>
          <a:xfrm>
            <a:off x="6644962" y="2467497"/>
            <a:ext cx="1229282" cy="12564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82" name="Google Shape;582;p27"/>
          <p:cNvSpPr/>
          <p:nvPr/>
        </p:nvSpPr>
        <p:spPr>
          <a:xfrm>
            <a:off x="631000" y="1776613"/>
            <a:ext cx="5222400" cy="3071842"/>
          </a:xfrm>
          <a:prstGeom prst="roundRect">
            <a:avLst>
              <a:gd name="adj" fmla="val 7339"/>
            </a:avLst>
          </a:prstGeom>
          <a:solidFill>
            <a:schemeClr val="l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84" name="Google Shape;584;p27"/>
          <p:cNvSpPr txBox="1"/>
          <p:nvPr/>
        </p:nvSpPr>
        <p:spPr>
          <a:xfrm>
            <a:off x="806200" y="4319579"/>
            <a:ext cx="2385200" cy="4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33" tIns="0" rIns="243833" bIns="0" anchor="ctr" anchorCtr="0">
            <a:noAutofit/>
          </a:bodyPr>
          <a:lstStyle/>
          <a:p>
            <a:pPr algn="ctr"/>
            <a:r>
              <a:rPr lang="en" sz="2133" b="1" dirty="0">
                <a:ea typeface="Fira Sans Extra Condensed"/>
                <a:cs typeface="Fira Sans Extra Condensed"/>
                <a:sym typeface="Fira Sans Extra Condensed"/>
              </a:rPr>
              <a:t>Emails Sent</a:t>
            </a:r>
            <a:endParaRPr sz="2133" b="1" dirty="0"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86" name="Google Shape;586;p27"/>
          <p:cNvSpPr txBox="1"/>
          <p:nvPr/>
        </p:nvSpPr>
        <p:spPr>
          <a:xfrm>
            <a:off x="3293000" y="4319579"/>
            <a:ext cx="2385200" cy="4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33" tIns="0" rIns="243833" bIns="0" anchor="ctr" anchorCtr="0">
            <a:noAutofit/>
          </a:bodyPr>
          <a:lstStyle/>
          <a:p>
            <a:pPr algn="ctr"/>
            <a:r>
              <a:rPr lang="en" sz="2133" b="1" dirty="0">
                <a:ea typeface="Fira Sans Extra Condensed"/>
                <a:cs typeface="Fira Sans Extra Condensed"/>
                <a:sym typeface="Fira Sans Extra Condensed"/>
              </a:rPr>
              <a:t>Inbound RPC</a:t>
            </a:r>
            <a:endParaRPr sz="2133" b="1" dirty="0"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88" name="Google Shape;588;p27"/>
          <p:cNvSpPr txBox="1"/>
          <p:nvPr/>
        </p:nvSpPr>
        <p:spPr>
          <a:xfrm>
            <a:off x="6189326" y="3761297"/>
            <a:ext cx="2267966" cy="4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33" tIns="0" rIns="243833" bIns="0" anchor="ctr" anchorCtr="0">
            <a:noAutofit/>
          </a:bodyPr>
          <a:lstStyle/>
          <a:p>
            <a:pPr algn="ctr"/>
            <a:r>
              <a:rPr lang="en-US" b="1" dirty="0">
                <a:ea typeface="Fira Sans Extra Condensed"/>
                <a:cs typeface="Fira Sans Extra Condensed"/>
                <a:sym typeface="Fira Sans Extra Condensed"/>
              </a:rPr>
              <a:t>MYCA Mobile Only</a:t>
            </a:r>
          </a:p>
        </p:txBody>
      </p:sp>
      <p:sp>
        <p:nvSpPr>
          <p:cNvPr id="590" name="Google Shape;590;p27"/>
          <p:cNvSpPr txBox="1"/>
          <p:nvPr/>
        </p:nvSpPr>
        <p:spPr>
          <a:xfrm>
            <a:off x="9656042" y="3748678"/>
            <a:ext cx="1994674" cy="4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33" tIns="0" rIns="243833" bIns="0" anchor="ctr" anchorCtr="0">
            <a:noAutofit/>
          </a:bodyPr>
          <a:lstStyle/>
          <a:p>
            <a:pPr algn="ctr"/>
            <a:r>
              <a:rPr lang="en-US" b="1" dirty="0">
                <a:ea typeface="Fira Sans Extra Condensed"/>
                <a:cs typeface="Fira Sans Extra Condensed"/>
                <a:sym typeface="Fira Sans Extra Condensed"/>
              </a:rPr>
              <a:t>Both MYCAs</a:t>
            </a:r>
          </a:p>
        </p:txBody>
      </p:sp>
      <p:sp>
        <p:nvSpPr>
          <p:cNvPr id="592" name="Google Shape;592;p27"/>
          <p:cNvSpPr/>
          <p:nvPr/>
        </p:nvSpPr>
        <p:spPr>
          <a:xfrm>
            <a:off x="1166867" y="1294597"/>
            <a:ext cx="4150800" cy="7872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sp>
        <p:nvSpPr>
          <p:cNvPr id="593" name="Google Shape;593;p27"/>
          <p:cNvSpPr txBox="1"/>
          <p:nvPr/>
        </p:nvSpPr>
        <p:spPr>
          <a:xfrm>
            <a:off x="1728467" y="1469597"/>
            <a:ext cx="3027600" cy="4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33" tIns="0" rIns="243833" bIns="0" anchor="ctr" anchorCtr="0">
            <a:noAutofit/>
          </a:bodyPr>
          <a:lstStyle/>
          <a:p>
            <a:pPr algn="ctr"/>
            <a:r>
              <a:rPr lang="en" sz="2133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Fira Sans Extra Condensed"/>
                <a:cs typeface="Fira Sans Extra Condensed"/>
                <a:sym typeface="Fira Sans Extra Condensed"/>
              </a:rPr>
              <a:t>Significant Channels</a:t>
            </a:r>
            <a:endParaRPr sz="2133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94" name="Google Shape;594;p27"/>
          <p:cNvSpPr/>
          <p:nvPr/>
        </p:nvSpPr>
        <p:spPr>
          <a:xfrm>
            <a:off x="1221590" y="2663890"/>
            <a:ext cx="1598400" cy="1598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95" name="Google Shape;595;p27"/>
          <p:cNvSpPr/>
          <p:nvPr/>
        </p:nvSpPr>
        <p:spPr>
          <a:xfrm>
            <a:off x="3705458" y="2665181"/>
            <a:ext cx="1598400" cy="1598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4362F912-A510-FB2A-7D56-53F7C9610E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37967" y="24906"/>
            <a:ext cx="11982734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40" tIns="45720" rIns="91440" bIns="45720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defRPr/>
            </a:pPr>
            <a:r>
              <a:rPr lang="en-US" sz="4800" dirty="0">
                <a:solidFill>
                  <a:srgbClr val="000000"/>
                </a:solidFill>
                <a:latin typeface="Calibri"/>
                <a:ea typeface="ＭＳ Ｐゴシック"/>
                <a:cs typeface="Times New Roman"/>
              </a:rPr>
              <a:t>Preview: Significant Engagement Channels</a:t>
            </a:r>
            <a:endParaRPr lang="en-US" dirty="0">
              <a:solidFill>
                <a:prstClr val="black"/>
              </a:solidFill>
            </a:endParaRPr>
          </a:p>
        </p:txBody>
      </p:sp>
      <p:pic>
        <p:nvPicPr>
          <p:cNvPr id="8" name="Graphic 7" descr="Receiver outline">
            <a:extLst>
              <a:ext uri="{FF2B5EF4-FFF2-40B4-BE49-F238E27FC236}">
                <a16:creationId xmlns:a16="http://schemas.microsoft.com/office/drawing/2014/main" id="{B4711BF4-9704-4E48-A7D5-2FB47B0B50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28400" y="3006339"/>
            <a:ext cx="914400" cy="914400"/>
          </a:xfrm>
          <a:prstGeom prst="rect">
            <a:avLst/>
          </a:prstGeom>
        </p:spPr>
      </p:pic>
      <p:pic>
        <p:nvPicPr>
          <p:cNvPr id="10" name="Graphic 9" descr="Envelope outline">
            <a:extLst>
              <a:ext uri="{FF2B5EF4-FFF2-40B4-BE49-F238E27FC236}">
                <a16:creationId xmlns:a16="http://schemas.microsoft.com/office/drawing/2014/main" id="{6EB64504-2330-F4A2-3820-E1CF48B133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38621" y="2976692"/>
            <a:ext cx="914400" cy="914400"/>
          </a:xfrm>
          <a:prstGeom prst="rect">
            <a:avLst/>
          </a:prstGeom>
        </p:spPr>
      </p:pic>
      <p:sp>
        <p:nvSpPr>
          <p:cNvPr id="13" name="Google Shape;579;p27">
            <a:extLst>
              <a:ext uri="{FF2B5EF4-FFF2-40B4-BE49-F238E27FC236}">
                <a16:creationId xmlns:a16="http://schemas.microsoft.com/office/drawing/2014/main" id="{87FAE906-2FDA-DE28-3A29-CB68E9264856}"/>
              </a:ext>
            </a:extLst>
          </p:cNvPr>
          <p:cNvSpPr/>
          <p:nvPr/>
        </p:nvSpPr>
        <p:spPr>
          <a:xfrm>
            <a:off x="10070685" y="2458376"/>
            <a:ext cx="1229282" cy="12564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4" name="Google Shape;579;p27">
            <a:extLst>
              <a:ext uri="{FF2B5EF4-FFF2-40B4-BE49-F238E27FC236}">
                <a16:creationId xmlns:a16="http://schemas.microsoft.com/office/drawing/2014/main" id="{4F0A4FEB-CD8E-A315-B86E-7383BF6A34BF}"/>
              </a:ext>
            </a:extLst>
          </p:cNvPr>
          <p:cNvSpPr/>
          <p:nvPr/>
        </p:nvSpPr>
        <p:spPr>
          <a:xfrm>
            <a:off x="8334803" y="2473548"/>
            <a:ext cx="1229282" cy="12564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5" name="Google Shape;579;p27">
            <a:extLst>
              <a:ext uri="{FF2B5EF4-FFF2-40B4-BE49-F238E27FC236}">
                <a16:creationId xmlns:a16="http://schemas.microsoft.com/office/drawing/2014/main" id="{14998953-E6EF-7A79-23D4-4B5A1A5D0880}"/>
              </a:ext>
            </a:extLst>
          </p:cNvPr>
          <p:cNvSpPr/>
          <p:nvPr/>
        </p:nvSpPr>
        <p:spPr>
          <a:xfrm>
            <a:off x="7559908" y="4169724"/>
            <a:ext cx="1229282" cy="12564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7" name="Google Shape;579;p27">
            <a:extLst>
              <a:ext uri="{FF2B5EF4-FFF2-40B4-BE49-F238E27FC236}">
                <a16:creationId xmlns:a16="http://schemas.microsoft.com/office/drawing/2014/main" id="{61A388D3-4E3F-D48D-7669-50DC36470A16}"/>
              </a:ext>
            </a:extLst>
          </p:cNvPr>
          <p:cNvSpPr/>
          <p:nvPr/>
        </p:nvSpPr>
        <p:spPr>
          <a:xfrm>
            <a:off x="9210118" y="4237911"/>
            <a:ext cx="1229282" cy="12564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0" name="Google Shape;588;p27">
            <a:extLst>
              <a:ext uri="{FF2B5EF4-FFF2-40B4-BE49-F238E27FC236}">
                <a16:creationId xmlns:a16="http://schemas.microsoft.com/office/drawing/2014/main" id="{97E34229-427C-8DD3-636F-F789E4818362}"/>
              </a:ext>
            </a:extLst>
          </p:cNvPr>
          <p:cNvSpPr txBox="1"/>
          <p:nvPr/>
        </p:nvSpPr>
        <p:spPr>
          <a:xfrm>
            <a:off x="8249912" y="3712607"/>
            <a:ext cx="1613510" cy="4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33" tIns="0" rIns="243833" bIns="0" anchor="ctr" anchorCtr="0">
            <a:noAutofit/>
          </a:bodyPr>
          <a:lstStyle/>
          <a:p>
            <a:pPr algn="ctr"/>
            <a:r>
              <a:rPr lang="en" b="1" dirty="0">
                <a:ea typeface="Fira Sans Extra Condensed"/>
                <a:cs typeface="Fira Sans Extra Condensed"/>
                <a:sym typeface="Fira Sans Extra Condensed"/>
              </a:rPr>
              <a:t>MYCA Only</a:t>
            </a:r>
            <a:endParaRPr b="1" dirty="0"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1" name="Google Shape;588;p27">
            <a:extLst>
              <a:ext uri="{FF2B5EF4-FFF2-40B4-BE49-F238E27FC236}">
                <a16:creationId xmlns:a16="http://schemas.microsoft.com/office/drawing/2014/main" id="{46FE64A0-5375-3813-6D88-D23D5780FE17}"/>
              </a:ext>
            </a:extLst>
          </p:cNvPr>
          <p:cNvSpPr txBox="1"/>
          <p:nvPr/>
        </p:nvSpPr>
        <p:spPr>
          <a:xfrm>
            <a:off x="7021444" y="5483747"/>
            <a:ext cx="2385200" cy="4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33" tIns="0" rIns="243833" bIns="0" anchor="ctr" anchorCtr="0">
            <a:noAutofit/>
          </a:bodyPr>
          <a:lstStyle/>
          <a:p>
            <a:pPr algn="ctr"/>
            <a:r>
              <a:rPr lang="en" sz="2133" b="1" dirty="0">
                <a:ea typeface="Fira Sans Extra Condensed"/>
                <a:cs typeface="Fira Sans Extra Condensed"/>
                <a:sym typeface="Fira Sans Extra Condensed"/>
              </a:rPr>
              <a:t>Chat</a:t>
            </a:r>
            <a:endParaRPr sz="2133" b="1" dirty="0"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2" name="Google Shape;588;p27">
            <a:extLst>
              <a:ext uri="{FF2B5EF4-FFF2-40B4-BE49-F238E27FC236}">
                <a16:creationId xmlns:a16="http://schemas.microsoft.com/office/drawing/2014/main" id="{7278B28A-1D43-02E7-95C1-1D9A07EE98E3}"/>
              </a:ext>
            </a:extLst>
          </p:cNvPr>
          <p:cNvSpPr txBox="1"/>
          <p:nvPr/>
        </p:nvSpPr>
        <p:spPr>
          <a:xfrm>
            <a:off x="8631749" y="5479901"/>
            <a:ext cx="2385200" cy="4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33" tIns="0" rIns="243833" bIns="0" anchor="ctr" anchorCtr="0">
            <a:noAutofit/>
          </a:bodyPr>
          <a:lstStyle/>
          <a:p>
            <a:pPr algn="ctr"/>
            <a:r>
              <a:rPr lang="en" sz="2133" b="1" dirty="0">
                <a:ea typeface="Fira Sans Extra Condensed"/>
                <a:cs typeface="Fira Sans Extra Condensed"/>
                <a:sym typeface="Fira Sans Extra Condensed"/>
              </a:rPr>
              <a:t>Text</a:t>
            </a:r>
            <a:endParaRPr sz="2133" b="1" dirty="0">
              <a:ea typeface="Fira Sans Extra Condensed"/>
              <a:cs typeface="Fira Sans Extra Condensed"/>
              <a:sym typeface="Fira Sans Extra Condensed"/>
            </a:endParaRPr>
          </a:p>
        </p:txBody>
      </p:sp>
      <p:pic>
        <p:nvPicPr>
          <p:cNvPr id="24" name="Graphic 23" descr="Programmer female outline">
            <a:extLst>
              <a:ext uri="{FF2B5EF4-FFF2-40B4-BE49-F238E27FC236}">
                <a16:creationId xmlns:a16="http://schemas.microsoft.com/office/drawing/2014/main" id="{533A8DCF-C9D6-B204-01E3-08C14715EE5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717349" y="4339191"/>
            <a:ext cx="914400" cy="914400"/>
          </a:xfrm>
          <a:prstGeom prst="rect">
            <a:avLst/>
          </a:prstGeom>
        </p:spPr>
      </p:pic>
      <p:pic>
        <p:nvPicPr>
          <p:cNvPr id="26" name="Graphic 25" descr="Smart Phone outline">
            <a:extLst>
              <a:ext uri="{FF2B5EF4-FFF2-40B4-BE49-F238E27FC236}">
                <a16:creationId xmlns:a16="http://schemas.microsoft.com/office/drawing/2014/main" id="{C2EC5301-681E-905A-358C-714FB0A4198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779383" y="2637556"/>
            <a:ext cx="914400" cy="914400"/>
          </a:xfrm>
          <a:prstGeom prst="rect">
            <a:avLst/>
          </a:prstGeom>
        </p:spPr>
      </p:pic>
      <p:pic>
        <p:nvPicPr>
          <p:cNvPr id="28" name="Graphic 27" descr="Chat bubble outline">
            <a:extLst>
              <a:ext uri="{FF2B5EF4-FFF2-40B4-BE49-F238E27FC236}">
                <a16:creationId xmlns:a16="http://schemas.microsoft.com/office/drawing/2014/main" id="{50AFE0EF-5C59-7590-A4E8-098FE6741F5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367149" y="4445947"/>
            <a:ext cx="914400" cy="914400"/>
          </a:xfrm>
          <a:prstGeom prst="rect">
            <a:avLst/>
          </a:prstGeom>
        </p:spPr>
      </p:pic>
      <p:pic>
        <p:nvPicPr>
          <p:cNvPr id="30" name="Graphic 29" descr="Computer outline">
            <a:extLst>
              <a:ext uri="{FF2B5EF4-FFF2-40B4-BE49-F238E27FC236}">
                <a16:creationId xmlns:a16="http://schemas.microsoft.com/office/drawing/2014/main" id="{572CA8CD-11BE-88DA-492B-2CFCE858652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492244" y="2637117"/>
            <a:ext cx="914400" cy="914400"/>
          </a:xfrm>
          <a:prstGeom prst="rect">
            <a:avLst/>
          </a:prstGeom>
        </p:spPr>
      </p:pic>
      <p:pic>
        <p:nvPicPr>
          <p:cNvPr id="31" name="Graphic 30" descr="Computer outline">
            <a:extLst>
              <a:ext uri="{FF2B5EF4-FFF2-40B4-BE49-F238E27FC236}">
                <a16:creationId xmlns:a16="http://schemas.microsoft.com/office/drawing/2014/main" id="{98B0BC6B-E9AB-8E18-76E2-3F5274393BC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569342" y="2790411"/>
            <a:ext cx="622674" cy="622674"/>
          </a:xfrm>
          <a:prstGeom prst="rect">
            <a:avLst/>
          </a:prstGeom>
        </p:spPr>
      </p:pic>
      <p:pic>
        <p:nvPicPr>
          <p:cNvPr id="32" name="Graphic 31" descr="Smart Phone outline">
            <a:extLst>
              <a:ext uri="{FF2B5EF4-FFF2-40B4-BE49-F238E27FC236}">
                <a16:creationId xmlns:a16="http://schemas.microsoft.com/office/drawing/2014/main" id="{35EF53CF-9ED5-F83C-0E97-E8823ACA322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092168" y="2846310"/>
            <a:ext cx="481074" cy="481074"/>
          </a:xfrm>
          <a:prstGeom prst="rect">
            <a:avLst/>
          </a:prstGeom>
        </p:spPr>
      </p:pic>
      <p:pic>
        <p:nvPicPr>
          <p:cNvPr id="3074" name="Picture 2" descr="Look Out, World! Generation Z Is Here! - greenlightjobs">
            <a:extLst>
              <a:ext uri="{FF2B5EF4-FFF2-40B4-BE49-F238E27FC236}">
                <a16:creationId xmlns:a16="http://schemas.microsoft.com/office/drawing/2014/main" id="{052857AF-999E-E5D0-629D-A8E5B10BEB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4750" y="4946313"/>
            <a:ext cx="2694900" cy="1797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27"/>
          <p:cNvSpPr/>
          <p:nvPr/>
        </p:nvSpPr>
        <p:spPr>
          <a:xfrm>
            <a:off x="631000" y="1576351"/>
            <a:ext cx="10754800" cy="4739216"/>
          </a:xfrm>
          <a:prstGeom prst="roundRect">
            <a:avLst>
              <a:gd name="adj" fmla="val 7339"/>
            </a:avLst>
          </a:prstGeom>
          <a:solidFill>
            <a:schemeClr val="l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84" name="Google Shape;584;p27"/>
          <p:cNvSpPr txBox="1"/>
          <p:nvPr/>
        </p:nvSpPr>
        <p:spPr>
          <a:xfrm>
            <a:off x="1602422" y="3997189"/>
            <a:ext cx="2385200" cy="4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33" tIns="0" rIns="243833" bIns="0" anchor="ctr" anchorCtr="0">
            <a:noAutofit/>
          </a:bodyPr>
          <a:lstStyle/>
          <a:p>
            <a:pPr algn="ctr"/>
            <a:r>
              <a:rPr lang="en" sz="2133" b="1" dirty="0">
                <a:ea typeface="Fira Sans Extra Condensed"/>
                <a:cs typeface="Fira Sans Extra Condensed"/>
                <a:sym typeface="Fira Sans Extra Condensed"/>
              </a:rPr>
              <a:t>Emails Sent</a:t>
            </a:r>
            <a:endParaRPr sz="2133" b="1" dirty="0"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86" name="Google Shape;586;p27"/>
          <p:cNvSpPr txBox="1"/>
          <p:nvPr/>
        </p:nvSpPr>
        <p:spPr>
          <a:xfrm>
            <a:off x="8204379" y="3997189"/>
            <a:ext cx="2385200" cy="4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33" tIns="0" rIns="243833" bIns="0" anchor="ctr" anchorCtr="0">
            <a:noAutofit/>
          </a:bodyPr>
          <a:lstStyle/>
          <a:p>
            <a:pPr algn="ctr"/>
            <a:r>
              <a:rPr lang="en" sz="2133" b="1" dirty="0">
                <a:ea typeface="Fira Sans Extra Condensed"/>
                <a:cs typeface="Fira Sans Extra Condensed"/>
                <a:sym typeface="Fira Sans Extra Condensed"/>
              </a:rPr>
              <a:t>Inbound RPC</a:t>
            </a:r>
            <a:endParaRPr sz="2133" b="1" dirty="0"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92" name="Google Shape;592;p27"/>
          <p:cNvSpPr/>
          <p:nvPr/>
        </p:nvSpPr>
        <p:spPr>
          <a:xfrm>
            <a:off x="3933000" y="1148419"/>
            <a:ext cx="4150800" cy="7872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sp>
        <p:nvSpPr>
          <p:cNvPr id="593" name="Google Shape;593;p27"/>
          <p:cNvSpPr txBox="1"/>
          <p:nvPr/>
        </p:nvSpPr>
        <p:spPr>
          <a:xfrm>
            <a:off x="4544100" y="1323419"/>
            <a:ext cx="3027600" cy="4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33" tIns="0" rIns="243833" bIns="0" anchor="ctr" anchorCtr="0">
            <a:noAutofit/>
          </a:bodyPr>
          <a:lstStyle/>
          <a:p>
            <a:pPr algn="ctr"/>
            <a:r>
              <a:rPr lang="en" sz="2133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Fira Sans Extra Condensed"/>
                <a:cs typeface="Fira Sans Extra Condensed"/>
                <a:sym typeface="Fira Sans Extra Condensed"/>
              </a:rPr>
              <a:t>Significant Channels</a:t>
            </a:r>
            <a:endParaRPr sz="2133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94" name="Google Shape;594;p27"/>
          <p:cNvSpPr/>
          <p:nvPr/>
        </p:nvSpPr>
        <p:spPr>
          <a:xfrm>
            <a:off x="1995821" y="2141576"/>
            <a:ext cx="1598400" cy="1598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95" name="Google Shape;595;p27"/>
          <p:cNvSpPr/>
          <p:nvPr/>
        </p:nvSpPr>
        <p:spPr>
          <a:xfrm>
            <a:off x="8597779" y="2141576"/>
            <a:ext cx="1598400" cy="1598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4362F912-A510-FB2A-7D56-53F7C9610E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6400" y="20472"/>
            <a:ext cx="8763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40" tIns="45720" rIns="91440" bIns="45720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defRPr/>
            </a:pPr>
            <a:r>
              <a:rPr lang="en-US" sz="4800" dirty="0">
                <a:solidFill>
                  <a:srgbClr val="000000"/>
                </a:solidFill>
                <a:latin typeface="Calibri"/>
                <a:ea typeface="ＭＳ Ｐゴシック"/>
                <a:cs typeface="Times New Roman"/>
              </a:rPr>
              <a:t>Engagement Channels</a:t>
            </a:r>
            <a:endParaRPr lang="en-US" dirty="0">
              <a:solidFill>
                <a:prstClr val="black"/>
              </a:solidFill>
            </a:endParaRPr>
          </a:p>
        </p:txBody>
      </p:sp>
      <p:pic>
        <p:nvPicPr>
          <p:cNvPr id="8" name="Graphic 7" descr="Receiver outline">
            <a:extLst>
              <a:ext uri="{FF2B5EF4-FFF2-40B4-BE49-F238E27FC236}">
                <a16:creationId xmlns:a16="http://schemas.microsoft.com/office/drawing/2014/main" id="{B4711BF4-9704-4E48-A7D5-2FB47B0B50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39779" y="2483576"/>
            <a:ext cx="914400" cy="914400"/>
          </a:xfrm>
          <a:prstGeom prst="rect">
            <a:avLst/>
          </a:prstGeom>
        </p:spPr>
      </p:pic>
      <p:pic>
        <p:nvPicPr>
          <p:cNvPr id="10" name="Graphic 9" descr="Envelope outline">
            <a:extLst>
              <a:ext uri="{FF2B5EF4-FFF2-40B4-BE49-F238E27FC236}">
                <a16:creationId xmlns:a16="http://schemas.microsoft.com/office/drawing/2014/main" id="{6EB64504-2330-F4A2-3820-E1CF48B133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337821" y="2483576"/>
            <a:ext cx="914400" cy="9144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40A289E-2D35-258F-0828-C87D19630093}"/>
              </a:ext>
            </a:extLst>
          </p:cNvPr>
          <p:cNvSpPr txBox="1"/>
          <p:nvPr/>
        </p:nvSpPr>
        <p:spPr>
          <a:xfrm>
            <a:off x="1176821" y="4597221"/>
            <a:ext cx="4150799" cy="880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The more, the better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Helps inform CM’s of account status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7B43CC-6EBC-3B2D-2275-0041987D9EB9}"/>
              </a:ext>
            </a:extLst>
          </p:cNvPr>
          <p:cNvSpPr txBox="1"/>
          <p:nvPr/>
        </p:nvSpPr>
        <p:spPr>
          <a:xfrm>
            <a:off x="6864382" y="4597220"/>
            <a:ext cx="4150800" cy="880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Inbound RPC → less likely to be placed with a collections attorney</a:t>
            </a:r>
          </a:p>
        </p:txBody>
      </p:sp>
    </p:spTree>
    <p:extLst>
      <p:ext uri="{BB962C8B-B14F-4D97-AF65-F5344CB8AC3E}">
        <p14:creationId xmlns:p14="http://schemas.microsoft.com/office/powerpoint/2010/main" val="42626609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27"/>
          <p:cNvSpPr/>
          <p:nvPr/>
        </p:nvSpPr>
        <p:spPr>
          <a:xfrm>
            <a:off x="601249" y="1576351"/>
            <a:ext cx="10770077" cy="4739216"/>
          </a:xfrm>
          <a:prstGeom prst="roundRect">
            <a:avLst>
              <a:gd name="adj" fmla="val 7339"/>
            </a:avLst>
          </a:prstGeom>
          <a:noFill/>
          <a:ln w="19050" cap="flat" cmpd="sng">
            <a:solidFill>
              <a:schemeClr val="bg1">
                <a:lumMod val="6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77" name="Google Shape;577;p27"/>
          <p:cNvSpPr/>
          <p:nvPr/>
        </p:nvSpPr>
        <p:spPr>
          <a:xfrm>
            <a:off x="4016424" y="1163350"/>
            <a:ext cx="4150800" cy="787200"/>
          </a:xfrm>
          <a:prstGeom prst="round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sp>
        <p:nvSpPr>
          <p:cNvPr id="578" name="Google Shape;578;p27"/>
          <p:cNvSpPr txBox="1"/>
          <p:nvPr/>
        </p:nvSpPr>
        <p:spPr>
          <a:xfrm>
            <a:off x="4263024" y="1335077"/>
            <a:ext cx="3657600" cy="4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33" tIns="0" rIns="243833" bIns="0" anchor="ctr" anchorCtr="0">
            <a:no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Channels Not Significant</a:t>
            </a:r>
          </a:p>
        </p:txBody>
      </p:sp>
      <p:sp>
        <p:nvSpPr>
          <p:cNvPr id="579" name="Google Shape;579;p27"/>
          <p:cNvSpPr/>
          <p:nvPr/>
        </p:nvSpPr>
        <p:spPr>
          <a:xfrm>
            <a:off x="1398633" y="2172600"/>
            <a:ext cx="1229282" cy="12564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sp>
        <p:nvSpPr>
          <p:cNvPr id="588" name="Google Shape;588;p27"/>
          <p:cNvSpPr txBox="1"/>
          <p:nvPr/>
        </p:nvSpPr>
        <p:spPr>
          <a:xfrm>
            <a:off x="663049" y="3508759"/>
            <a:ext cx="2738866" cy="4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33" tIns="0" rIns="243833" bIns="0" anchor="ctr" anchorCtr="0">
            <a:noAutofit/>
          </a:bodyPr>
          <a:lstStyle/>
          <a:p>
            <a:pPr algn="ctr"/>
            <a:r>
              <a:rPr lang="en" sz="2133" b="1" dirty="0">
                <a:ea typeface="Fira Sans Extra Condensed"/>
                <a:cs typeface="Fira Sans Extra Condensed"/>
                <a:sym typeface="Fira Sans Extra Condensed"/>
              </a:rPr>
              <a:t>MYCA Mobile Only</a:t>
            </a:r>
            <a:endParaRPr sz="2133" b="1" dirty="0"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90" name="Google Shape;590;p27"/>
          <p:cNvSpPr txBox="1"/>
          <p:nvPr/>
        </p:nvSpPr>
        <p:spPr>
          <a:xfrm>
            <a:off x="9003722" y="3508759"/>
            <a:ext cx="2588400" cy="4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33" tIns="0" rIns="243833" bIns="0" anchor="ctr" anchorCtr="0">
            <a:noAutofit/>
          </a:bodyPr>
          <a:lstStyle/>
          <a:p>
            <a:pPr algn="ctr"/>
            <a:r>
              <a:rPr lang="en-US" sz="2130" b="1" dirty="0">
                <a:ea typeface="Fira Sans Extra Condensed"/>
                <a:cs typeface="Fira Sans Extra Condensed"/>
                <a:sym typeface="Fira Sans Extra Condensed"/>
              </a:rPr>
              <a:t>Both MYCAs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4362F912-A510-FB2A-7D56-53F7C9610E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6400" y="20472"/>
            <a:ext cx="8763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40" tIns="45720" rIns="91440" bIns="45720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defRPr/>
            </a:pPr>
            <a:r>
              <a:rPr lang="en-US" sz="4800" dirty="0">
                <a:solidFill>
                  <a:srgbClr val="000000"/>
                </a:solidFill>
                <a:latin typeface="Calibri"/>
                <a:ea typeface="ＭＳ Ｐゴシック"/>
                <a:cs typeface="Times New Roman"/>
              </a:rPr>
              <a:t>Engagement Channels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3" name="Google Shape;579;p27">
            <a:extLst>
              <a:ext uri="{FF2B5EF4-FFF2-40B4-BE49-F238E27FC236}">
                <a16:creationId xmlns:a16="http://schemas.microsoft.com/office/drawing/2014/main" id="{87FAE906-2FDA-DE28-3A29-CB68E9264856}"/>
              </a:ext>
            </a:extLst>
          </p:cNvPr>
          <p:cNvSpPr/>
          <p:nvPr/>
        </p:nvSpPr>
        <p:spPr>
          <a:xfrm>
            <a:off x="9564085" y="2179805"/>
            <a:ext cx="1229282" cy="12564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4" name="Google Shape;579;p27">
            <a:extLst>
              <a:ext uri="{FF2B5EF4-FFF2-40B4-BE49-F238E27FC236}">
                <a16:creationId xmlns:a16="http://schemas.microsoft.com/office/drawing/2014/main" id="{4F0A4FEB-CD8E-A315-B86E-7383BF6A34BF}"/>
              </a:ext>
            </a:extLst>
          </p:cNvPr>
          <p:cNvSpPr/>
          <p:nvPr/>
        </p:nvSpPr>
        <p:spPr>
          <a:xfrm>
            <a:off x="5479556" y="2179805"/>
            <a:ext cx="1229282" cy="12564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5" name="Google Shape;579;p27">
            <a:extLst>
              <a:ext uri="{FF2B5EF4-FFF2-40B4-BE49-F238E27FC236}">
                <a16:creationId xmlns:a16="http://schemas.microsoft.com/office/drawing/2014/main" id="{14998953-E6EF-7A79-23D4-4B5A1A5D0880}"/>
              </a:ext>
            </a:extLst>
          </p:cNvPr>
          <p:cNvSpPr/>
          <p:nvPr/>
        </p:nvSpPr>
        <p:spPr>
          <a:xfrm>
            <a:off x="3439094" y="2172600"/>
            <a:ext cx="1229282" cy="12564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sp>
        <p:nvSpPr>
          <p:cNvPr id="17" name="Google Shape;579;p27">
            <a:extLst>
              <a:ext uri="{FF2B5EF4-FFF2-40B4-BE49-F238E27FC236}">
                <a16:creationId xmlns:a16="http://schemas.microsoft.com/office/drawing/2014/main" id="{61A388D3-4E3F-D48D-7669-50DC36470A16}"/>
              </a:ext>
            </a:extLst>
          </p:cNvPr>
          <p:cNvSpPr/>
          <p:nvPr/>
        </p:nvSpPr>
        <p:spPr>
          <a:xfrm>
            <a:off x="7518009" y="2179805"/>
            <a:ext cx="1229282" cy="12564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0" name="Google Shape;588;p27">
            <a:extLst>
              <a:ext uri="{FF2B5EF4-FFF2-40B4-BE49-F238E27FC236}">
                <a16:creationId xmlns:a16="http://schemas.microsoft.com/office/drawing/2014/main" id="{97E34229-427C-8DD3-636F-F789E4818362}"/>
              </a:ext>
            </a:extLst>
          </p:cNvPr>
          <p:cNvSpPr txBox="1"/>
          <p:nvPr/>
        </p:nvSpPr>
        <p:spPr>
          <a:xfrm>
            <a:off x="4865300" y="3508759"/>
            <a:ext cx="2385200" cy="4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33" tIns="0" rIns="243833" bIns="0" anchor="ctr" anchorCtr="0">
            <a:noAutofit/>
          </a:bodyPr>
          <a:lstStyle/>
          <a:p>
            <a:pPr algn="ctr"/>
            <a:r>
              <a:rPr lang="en" sz="2133" b="1" dirty="0">
                <a:ea typeface="Fira Sans Extra Condensed"/>
                <a:cs typeface="Fira Sans Extra Condensed"/>
                <a:sym typeface="Fira Sans Extra Condensed"/>
              </a:rPr>
              <a:t>MYCA Only</a:t>
            </a:r>
            <a:endParaRPr sz="2133" b="1" dirty="0"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1" name="Google Shape;588;p27">
            <a:extLst>
              <a:ext uri="{FF2B5EF4-FFF2-40B4-BE49-F238E27FC236}">
                <a16:creationId xmlns:a16="http://schemas.microsoft.com/office/drawing/2014/main" id="{46FE64A0-5375-3813-6D88-D23D5780FE17}"/>
              </a:ext>
            </a:extLst>
          </p:cNvPr>
          <p:cNvSpPr txBox="1"/>
          <p:nvPr/>
        </p:nvSpPr>
        <p:spPr>
          <a:xfrm>
            <a:off x="2843956" y="3504767"/>
            <a:ext cx="2385200" cy="4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33" tIns="0" rIns="243833" bIns="0" anchor="ctr" anchorCtr="0">
            <a:noAutofit/>
          </a:bodyPr>
          <a:lstStyle/>
          <a:p>
            <a:pPr algn="ctr"/>
            <a:r>
              <a:rPr lang="en" sz="2133" b="1" dirty="0">
                <a:ea typeface="Fira Sans Extra Condensed"/>
                <a:cs typeface="Fira Sans Extra Condensed"/>
                <a:sym typeface="Fira Sans Extra Condensed"/>
              </a:rPr>
              <a:t>Chat</a:t>
            </a:r>
            <a:endParaRPr sz="2133" b="1" dirty="0"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2" name="Google Shape;588;p27">
            <a:extLst>
              <a:ext uri="{FF2B5EF4-FFF2-40B4-BE49-F238E27FC236}">
                <a16:creationId xmlns:a16="http://schemas.microsoft.com/office/drawing/2014/main" id="{7278B28A-1D43-02E7-95C1-1D9A07EE98E3}"/>
              </a:ext>
            </a:extLst>
          </p:cNvPr>
          <p:cNvSpPr txBox="1"/>
          <p:nvPr/>
        </p:nvSpPr>
        <p:spPr>
          <a:xfrm>
            <a:off x="6888582" y="3512751"/>
            <a:ext cx="2385200" cy="4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33" tIns="0" rIns="243833" bIns="0" anchor="ctr" anchorCtr="0">
            <a:noAutofit/>
          </a:bodyPr>
          <a:lstStyle/>
          <a:p>
            <a:pPr algn="ctr"/>
            <a:r>
              <a:rPr lang="en" sz="2133" b="1" dirty="0">
                <a:ea typeface="Fira Sans Extra Condensed"/>
                <a:cs typeface="Fira Sans Extra Condensed"/>
                <a:sym typeface="Fira Sans Extra Condensed"/>
              </a:rPr>
              <a:t>Text</a:t>
            </a:r>
            <a:endParaRPr sz="2133" b="1" dirty="0">
              <a:ea typeface="Fira Sans Extra Condensed"/>
              <a:cs typeface="Fira Sans Extra Condensed"/>
              <a:sym typeface="Fira Sans Extra Condensed"/>
            </a:endParaRPr>
          </a:p>
        </p:txBody>
      </p:sp>
      <p:pic>
        <p:nvPicPr>
          <p:cNvPr id="24" name="Graphic 23" descr="Programmer female outline">
            <a:extLst>
              <a:ext uri="{FF2B5EF4-FFF2-40B4-BE49-F238E27FC236}">
                <a16:creationId xmlns:a16="http://schemas.microsoft.com/office/drawing/2014/main" id="{533A8DCF-C9D6-B204-01E3-08C14715EE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96535" y="2236710"/>
            <a:ext cx="914400" cy="914400"/>
          </a:xfrm>
          <a:prstGeom prst="rect">
            <a:avLst/>
          </a:prstGeom>
        </p:spPr>
      </p:pic>
      <p:pic>
        <p:nvPicPr>
          <p:cNvPr id="26" name="Graphic 25" descr="Smart Phone outline">
            <a:extLst>
              <a:ext uri="{FF2B5EF4-FFF2-40B4-BE49-F238E27FC236}">
                <a16:creationId xmlns:a16="http://schemas.microsoft.com/office/drawing/2014/main" id="{C2EC5301-681E-905A-358C-714FB0A419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56074" y="2343600"/>
            <a:ext cx="914400" cy="914400"/>
          </a:xfrm>
          <a:prstGeom prst="rect">
            <a:avLst/>
          </a:prstGeom>
        </p:spPr>
      </p:pic>
      <p:pic>
        <p:nvPicPr>
          <p:cNvPr id="28" name="Graphic 27" descr="Chat bubble outline">
            <a:extLst>
              <a:ext uri="{FF2B5EF4-FFF2-40B4-BE49-F238E27FC236}">
                <a16:creationId xmlns:a16="http://schemas.microsoft.com/office/drawing/2014/main" id="{50AFE0EF-5C59-7590-A4E8-098FE6741F5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666474" y="2350805"/>
            <a:ext cx="914400" cy="914400"/>
          </a:xfrm>
          <a:prstGeom prst="rect">
            <a:avLst/>
          </a:prstGeom>
        </p:spPr>
      </p:pic>
      <p:pic>
        <p:nvPicPr>
          <p:cNvPr id="30" name="Graphic 29" descr="Computer outline">
            <a:extLst>
              <a:ext uri="{FF2B5EF4-FFF2-40B4-BE49-F238E27FC236}">
                <a16:creationId xmlns:a16="http://schemas.microsoft.com/office/drawing/2014/main" id="{572CA8CD-11BE-88DA-492B-2CFCE858652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636997" y="2343600"/>
            <a:ext cx="914400" cy="914400"/>
          </a:xfrm>
          <a:prstGeom prst="rect">
            <a:avLst/>
          </a:prstGeom>
        </p:spPr>
      </p:pic>
      <p:pic>
        <p:nvPicPr>
          <p:cNvPr id="31" name="Graphic 30" descr="Computer outline">
            <a:extLst>
              <a:ext uri="{FF2B5EF4-FFF2-40B4-BE49-F238E27FC236}">
                <a16:creationId xmlns:a16="http://schemas.microsoft.com/office/drawing/2014/main" id="{98B0BC6B-E9AB-8E18-76E2-3F5274393BC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015179" y="2489463"/>
            <a:ext cx="622674" cy="622674"/>
          </a:xfrm>
          <a:prstGeom prst="rect">
            <a:avLst/>
          </a:prstGeom>
        </p:spPr>
      </p:pic>
      <p:pic>
        <p:nvPicPr>
          <p:cNvPr id="32" name="Graphic 31" descr="Smart Phone outline">
            <a:extLst>
              <a:ext uri="{FF2B5EF4-FFF2-40B4-BE49-F238E27FC236}">
                <a16:creationId xmlns:a16="http://schemas.microsoft.com/office/drawing/2014/main" id="{35EF53CF-9ED5-F83C-0E97-E8823ACA32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619128" y="2552560"/>
            <a:ext cx="481074" cy="48107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15A3182-545E-82A1-A66C-1BBB465DA424}"/>
              </a:ext>
            </a:extLst>
          </p:cNvPr>
          <p:cNvSpPr txBox="1"/>
          <p:nvPr/>
        </p:nvSpPr>
        <p:spPr>
          <a:xfrm>
            <a:off x="1676401" y="4158906"/>
            <a:ext cx="8762999" cy="12372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Text capable CM’s no </a:t>
            </a:r>
            <a:r>
              <a:rPr lang="en-US" sz="2000" u="sng" dirty="0"/>
              <a:t>less</a:t>
            </a:r>
            <a:r>
              <a:rPr lang="en-US" sz="2000" dirty="0"/>
              <a:t> likely to be placed with collections attorney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Effects of Chat and MYCA logins challenging to disentangle</a:t>
            </a:r>
          </a:p>
        </p:txBody>
      </p:sp>
    </p:spTree>
    <p:extLst>
      <p:ext uri="{BB962C8B-B14F-4D97-AF65-F5344CB8AC3E}">
        <p14:creationId xmlns:p14="http://schemas.microsoft.com/office/powerpoint/2010/main" val="33368063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27"/>
          <p:cNvSpPr/>
          <p:nvPr/>
        </p:nvSpPr>
        <p:spPr>
          <a:xfrm>
            <a:off x="631000" y="1576351"/>
            <a:ext cx="10754800" cy="4739216"/>
          </a:xfrm>
          <a:prstGeom prst="roundRect">
            <a:avLst>
              <a:gd name="adj" fmla="val 7339"/>
            </a:avLst>
          </a:prstGeom>
          <a:solidFill>
            <a:schemeClr val="l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92" name="Google Shape;592;p27"/>
          <p:cNvSpPr/>
          <p:nvPr/>
        </p:nvSpPr>
        <p:spPr>
          <a:xfrm>
            <a:off x="3933000" y="1148419"/>
            <a:ext cx="4150800" cy="7872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sp>
        <p:nvSpPr>
          <p:cNvPr id="593" name="Google Shape;593;p27"/>
          <p:cNvSpPr txBox="1"/>
          <p:nvPr/>
        </p:nvSpPr>
        <p:spPr>
          <a:xfrm>
            <a:off x="4544100" y="1323419"/>
            <a:ext cx="3027600" cy="4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33" tIns="0" rIns="243833" bIns="0" anchor="ctr" anchorCtr="0">
            <a:noAutofit/>
          </a:bodyPr>
          <a:lstStyle/>
          <a:p>
            <a:pPr algn="ctr"/>
            <a:r>
              <a:rPr lang="en" sz="2133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Fira Sans Extra Condensed"/>
                <a:cs typeface="Fira Sans Extra Condensed"/>
                <a:sym typeface="Fira Sans Extra Condensed"/>
              </a:rPr>
              <a:t>Significant Channels</a:t>
            </a:r>
            <a:endParaRPr sz="2133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94" name="Google Shape;594;p27"/>
          <p:cNvSpPr/>
          <p:nvPr/>
        </p:nvSpPr>
        <p:spPr>
          <a:xfrm>
            <a:off x="1995821" y="2141576"/>
            <a:ext cx="1598400" cy="1598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95" name="Google Shape;595;p27"/>
          <p:cNvSpPr/>
          <p:nvPr/>
        </p:nvSpPr>
        <p:spPr>
          <a:xfrm>
            <a:off x="8597779" y="2141576"/>
            <a:ext cx="1598400" cy="1598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4362F912-A510-FB2A-7D56-53F7C9610E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6400" y="0"/>
            <a:ext cx="8763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40" tIns="45720" rIns="91440" bIns="45720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defRPr/>
            </a:pPr>
            <a:r>
              <a:rPr lang="en-US" sz="4800" dirty="0">
                <a:solidFill>
                  <a:srgbClr val="000000"/>
                </a:solidFill>
                <a:latin typeface="Calibri"/>
                <a:ea typeface="ＭＳ Ｐゴシック"/>
                <a:cs typeface="Times New Roman"/>
              </a:rPr>
              <a:t>Engagement Channels</a:t>
            </a:r>
            <a:endParaRPr lang="en-US" dirty="0">
              <a:solidFill>
                <a:prstClr val="black"/>
              </a:solidFill>
            </a:endParaRPr>
          </a:p>
        </p:txBody>
      </p:sp>
      <p:pic>
        <p:nvPicPr>
          <p:cNvPr id="8" name="Graphic 7" descr="Receiver outline">
            <a:extLst>
              <a:ext uri="{FF2B5EF4-FFF2-40B4-BE49-F238E27FC236}">
                <a16:creationId xmlns:a16="http://schemas.microsoft.com/office/drawing/2014/main" id="{B4711BF4-9704-4E48-A7D5-2FB47B0B50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39779" y="2483576"/>
            <a:ext cx="914400" cy="914400"/>
          </a:xfrm>
          <a:prstGeom prst="rect">
            <a:avLst/>
          </a:prstGeom>
        </p:spPr>
      </p:pic>
      <p:pic>
        <p:nvPicPr>
          <p:cNvPr id="10" name="Graphic 9" descr="Envelope outline">
            <a:extLst>
              <a:ext uri="{FF2B5EF4-FFF2-40B4-BE49-F238E27FC236}">
                <a16:creationId xmlns:a16="http://schemas.microsoft.com/office/drawing/2014/main" id="{6EB64504-2330-F4A2-3820-E1CF48B133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337821" y="2483576"/>
            <a:ext cx="914400" cy="914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51A67D9-0F82-49AA-51B5-5DB46D0D3E34}"/>
              </a:ext>
            </a:extLst>
          </p:cNvPr>
          <p:cNvSpPr txBox="1"/>
          <p:nvPr/>
        </p:nvSpPr>
        <p:spPr>
          <a:xfrm>
            <a:off x="2097838" y="3739976"/>
            <a:ext cx="7996325" cy="18721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Quiz!</a:t>
            </a:r>
          </a:p>
          <a:p>
            <a:pPr algn="ctr">
              <a:lnSpc>
                <a:spcPct val="150000"/>
              </a:lnSpc>
            </a:pPr>
            <a:r>
              <a:rPr lang="en-US" sz="2800" dirty="0"/>
              <a:t>Which do you think has a greater impact?</a:t>
            </a:r>
          </a:p>
          <a:p>
            <a:pPr algn="ctr">
              <a:lnSpc>
                <a:spcPct val="150000"/>
              </a:lnSpc>
            </a:pPr>
            <a:r>
              <a:rPr lang="en-US" sz="2800" dirty="0"/>
              <a:t>Additional emails or inbound contact with a CM?</a:t>
            </a:r>
          </a:p>
        </p:txBody>
      </p:sp>
    </p:spTree>
    <p:extLst>
      <p:ext uri="{BB962C8B-B14F-4D97-AF65-F5344CB8AC3E}">
        <p14:creationId xmlns:p14="http://schemas.microsoft.com/office/powerpoint/2010/main" val="36370852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27"/>
          <p:cNvSpPr/>
          <p:nvPr/>
        </p:nvSpPr>
        <p:spPr>
          <a:xfrm>
            <a:off x="826941" y="1252489"/>
            <a:ext cx="10754800" cy="4739216"/>
          </a:xfrm>
          <a:prstGeom prst="roundRect">
            <a:avLst>
              <a:gd name="adj" fmla="val 7339"/>
            </a:avLst>
          </a:prstGeom>
          <a:solidFill>
            <a:schemeClr val="l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92" name="Google Shape;592;p27"/>
          <p:cNvSpPr/>
          <p:nvPr/>
        </p:nvSpPr>
        <p:spPr>
          <a:xfrm>
            <a:off x="3933000" y="1148419"/>
            <a:ext cx="4150800" cy="7872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sp>
        <p:nvSpPr>
          <p:cNvPr id="593" name="Google Shape;593;p27"/>
          <p:cNvSpPr txBox="1"/>
          <p:nvPr/>
        </p:nvSpPr>
        <p:spPr>
          <a:xfrm>
            <a:off x="4544100" y="1323419"/>
            <a:ext cx="3027600" cy="4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33" tIns="0" rIns="243833" bIns="0" anchor="ctr" anchorCtr="0">
            <a:noAutofit/>
          </a:bodyPr>
          <a:lstStyle/>
          <a:p>
            <a:pPr algn="ctr"/>
            <a:r>
              <a:rPr lang="en" sz="2133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Fira Sans Extra Condensed"/>
                <a:cs typeface="Fira Sans Extra Condensed"/>
                <a:sym typeface="Fira Sans Extra Condensed"/>
              </a:rPr>
              <a:t>Significant Channels</a:t>
            </a:r>
            <a:endParaRPr sz="2133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94" name="Google Shape;594;p27"/>
          <p:cNvSpPr/>
          <p:nvPr/>
        </p:nvSpPr>
        <p:spPr>
          <a:xfrm>
            <a:off x="2201490" y="2311545"/>
            <a:ext cx="2632516" cy="262110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95" name="Google Shape;595;p27"/>
          <p:cNvSpPr/>
          <p:nvPr/>
        </p:nvSpPr>
        <p:spPr>
          <a:xfrm>
            <a:off x="8199264" y="2901195"/>
            <a:ext cx="1005408" cy="105561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4362F912-A510-FB2A-7D56-53F7C9610E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6400" y="20472"/>
            <a:ext cx="8763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40" tIns="45720" rIns="91440" bIns="45720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defRPr/>
            </a:pPr>
            <a:r>
              <a:rPr lang="en-US" sz="4800" dirty="0">
                <a:solidFill>
                  <a:srgbClr val="00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Calibri"/>
                <a:ea typeface="ＭＳ Ｐゴシック"/>
                <a:cs typeface="Times New Roman"/>
              </a:rPr>
              <a:t>Engagement Channels</a:t>
            </a:r>
            <a:endParaRPr lang="en-US" dirty="0">
              <a:solidFill>
                <a:prstClr val="black"/>
              </a:solidFill>
            </a:endParaRPr>
          </a:p>
        </p:txBody>
      </p:sp>
      <p:pic>
        <p:nvPicPr>
          <p:cNvPr id="8" name="Graphic 7" descr="Receiver outline">
            <a:extLst>
              <a:ext uri="{FF2B5EF4-FFF2-40B4-BE49-F238E27FC236}">
                <a16:creationId xmlns:a16="http://schemas.microsoft.com/office/drawing/2014/main" id="{B4711BF4-9704-4E48-A7D5-2FB47B0B50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46339" y="3073371"/>
            <a:ext cx="711258" cy="711258"/>
          </a:xfrm>
          <a:prstGeom prst="rect">
            <a:avLst/>
          </a:prstGeom>
        </p:spPr>
      </p:pic>
      <p:pic>
        <p:nvPicPr>
          <p:cNvPr id="10" name="Graphic 9" descr="Envelope outline">
            <a:extLst>
              <a:ext uri="{FF2B5EF4-FFF2-40B4-BE49-F238E27FC236}">
                <a16:creationId xmlns:a16="http://schemas.microsoft.com/office/drawing/2014/main" id="{6EB64504-2330-F4A2-3820-E1CF48B133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337821" y="2511477"/>
            <a:ext cx="2359855" cy="2359855"/>
          </a:xfrm>
          <a:prstGeom prst="rect">
            <a:avLst/>
          </a:prstGeom>
        </p:spPr>
      </p:pic>
      <p:sp>
        <p:nvSpPr>
          <p:cNvPr id="5" name="Google Shape;577;p27">
            <a:extLst>
              <a:ext uri="{FF2B5EF4-FFF2-40B4-BE49-F238E27FC236}">
                <a16:creationId xmlns:a16="http://schemas.microsoft.com/office/drawing/2014/main" id="{F5210B01-4E77-F8FA-EB1D-B3F4EFBCAB65}"/>
              </a:ext>
            </a:extLst>
          </p:cNvPr>
          <p:cNvSpPr/>
          <p:nvPr/>
        </p:nvSpPr>
        <p:spPr>
          <a:xfrm>
            <a:off x="1015637" y="5124264"/>
            <a:ext cx="10084525" cy="7872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Prior to sending an early legal letter, the more engagement, the better</a:t>
            </a:r>
            <a:endParaRPr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872592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57400" y="1205536"/>
            <a:ext cx="8561316" cy="2653242"/>
          </a:xfrm>
        </p:spPr>
        <p:txBody>
          <a:bodyPr>
            <a:noAutofit/>
          </a:bodyPr>
          <a:lstStyle/>
          <a:p>
            <a:pPr>
              <a:spcBef>
                <a:spcPts val="1800"/>
              </a:spcBef>
              <a:spcAft>
                <a:spcPts val="1800"/>
              </a:spcAft>
            </a:pPr>
            <a:r>
              <a:rPr lang="en-US" sz="4800" b="0" dirty="0">
                <a:latin typeface="+mn-lt"/>
              </a:rPr>
              <a:t>Framework of Analysis:</a:t>
            </a:r>
            <a:br>
              <a:rPr lang="en-US" sz="4800" b="0" dirty="0">
                <a:latin typeface="+mn-lt"/>
              </a:rPr>
            </a:br>
            <a:br>
              <a:rPr lang="en-US" sz="4800" b="0" dirty="0">
                <a:latin typeface="+mn-lt"/>
              </a:rPr>
            </a:br>
            <a:r>
              <a:rPr lang="en-US" sz="4800" b="0" dirty="0">
                <a:latin typeface="+mn-lt"/>
              </a:rPr>
              <a:t>Before &amp; After Early-Legal Letter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2362200" y="3400424"/>
            <a:ext cx="7772400" cy="26532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 baseline="0">
                <a:solidFill>
                  <a:srgbClr val="0C234B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b="0" dirty="0">
                <a:latin typeface="+mn-lt"/>
              </a:rPr>
              <a:t>Paul Addison</a:t>
            </a:r>
          </a:p>
        </p:txBody>
      </p:sp>
    </p:spTree>
    <p:extLst>
      <p:ext uri="{BB962C8B-B14F-4D97-AF65-F5344CB8AC3E}">
        <p14:creationId xmlns:p14="http://schemas.microsoft.com/office/powerpoint/2010/main" val="26060225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/>
            <a:fld id="{F1214C19-7B70-E548-A608-340680BFD9AE}" type="slidenum">
              <a:rPr lang="en-US">
                <a:latin typeface="Calibri"/>
              </a:rPr>
              <a:pPr defTabSz="457200"/>
              <a:t>16</a:t>
            </a:fld>
            <a:endParaRPr lang="en-US" dirty="0">
              <a:latin typeface="Calibri"/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1C309811-EF81-2322-C44A-E56026BF93DC}"/>
              </a:ext>
            </a:extLst>
          </p:cNvPr>
          <p:cNvSpPr txBox="1">
            <a:spLocks/>
          </p:cNvSpPr>
          <p:nvPr/>
        </p:nvSpPr>
        <p:spPr>
          <a:xfrm>
            <a:off x="838200" y="1409530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Opens at 30 DPB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At 59 or 74 DPB, Cardmember is sent paper letter through USPS</a:t>
            </a:r>
          </a:p>
          <a:p>
            <a:pPr marR="0" lvl="1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buClrTx/>
              <a:buSzPct val="75000"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 is given 14 days to make a significant payment or enroll in FRP</a:t>
            </a:r>
          </a:p>
          <a:p>
            <a:pPr marR="0" lvl="1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Tx/>
              <a:buSzPct val="75000"/>
              <a:buFont typeface="Courier New" panose="02070309020205020404" pitchFamily="49" charset="0"/>
              <a:buChar char="o"/>
              <a:tabLst/>
              <a:defRPr/>
            </a:pPr>
            <a:r>
              <a:rPr lang="en-US" sz="2800" dirty="0">
                <a:solidFill>
                  <a:sysClr val="windowText" lastClr="000000"/>
                </a:solidFill>
                <a:latin typeface="Calibri" panose="020F0502020204030204"/>
              </a:rPr>
              <a:t>Otherwise, placed with collections attorneys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BB03535-758F-66DF-383A-B54B63F52B6D}"/>
              </a:ext>
            </a:extLst>
          </p:cNvPr>
          <p:cNvSpPr txBox="1">
            <a:spLocks/>
          </p:cNvSpPr>
          <p:nvPr/>
        </p:nvSpPr>
        <p:spPr>
          <a:xfrm>
            <a:off x="892629" y="14383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ysClr val="windowText" lastClr="000000"/>
                </a:solidFill>
                <a:latin typeface="+mn-lt"/>
              </a:rPr>
              <a:t>Typical Case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j-ea"/>
              <a:cs typeface="+mj-cs"/>
            </a:endParaRPr>
          </a:p>
        </p:txBody>
      </p:sp>
      <p:pic>
        <p:nvPicPr>
          <p:cNvPr id="1026" name="Picture 2" descr="The Impact of Financial Stress on Health—and How You Can Help | Why Choose  Tufts Health Plan | Employer | Tufts Health Plan">
            <a:extLst>
              <a:ext uri="{FF2B5EF4-FFF2-40B4-BE49-F238E27FC236}">
                <a16:creationId xmlns:a16="http://schemas.microsoft.com/office/drawing/2014/main" id="{00BBD13E-8988-1BD2-5001-E224E4A8DE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2076" y="4535605"/>
            <a:ext cx="3903123" cy="2023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urvey: Millennials Experience Daily Financial Stress, The Majority Ignore  It to Cope">
            <a:extLst>
              <a:ext uri="{FF2B5EF4-FFF2-40B4-BE49-F238E27FC236}">
                <a16:creationId xmlns:a16="http://schemas.microsoft.com/office/drawing/2014/main" id="{3CEF6846-05DE-676E-94A2-05967612EC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2713" y="4535606"/>
            <a:ext cx="3874380" cy="2088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57964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/>
            <a:fld id="{F1214C19-7B70-E548-A608-340680BFD9AE}" type="slidenum">
              <a:rPr lang="en-US">
                <a:latin typeface="Calibri"/>
              </a:rPr>
              <a:pPr defTabSz="457200"/>
              <a:t>17</a:t>
            </a:fld>
            <a:endParaRPr lang="en-US" dirty="0">
              <a:latin typeface="Calibri"/>
            </a:endParaRPr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275B11E1-6544-67A8-3AD5-2DF04E4B450E}"/>
              </a:ext>
            </a:extLst>
          </p:cNvPr>
          <p:cNvCxnSpPr>
            <a:cxnSpLocks/>
          </p:cNvCxnSpPr>
          <p:nvPr/>
        </p:nvCxnSpPr>
        <p:spPr>
          <a:xfrm>
            <a:off x="879520" y="3676073"/>
            <a:ext cx="9834662" cy="0"/>
          </a:xfrm>
          <a:prstGeom prst="straightConnector1">
            <a:avLst/>
          </a:prstGeom>
          <a:ln w="254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ECEE72DC-C40D-2634-4AFC-8D0DCB53C037}"/>
              </a:ext>
            </a:extLst>
          </p:cNvPr>
          <p:cNvGrpSpPr/>
          <p:nvPr/>
        </p:nvGrpSpPr>
        <p:grpSpPr>
          <a:xfrm>
            <a:off x="456599" y="3680090"/>
            <a:ext cx="1354740" cy="981075"/>
            <a:chOff x="1029298" y="2447925"/>
            <a:chExt cx="1354740" cy="981075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2212FDC-4F76-B155-DBD7-56E8E94C29ED}"/>
                </a:ext>
              </a:extLst>
            </p:cNvPr>
            <p:cNvSpPr txBox="1"/>
            <p:nvPr/>
          </p:nvSpPr>
          <p:spPr>
            <a:xfrm rot="19168661">
              <a:off x="1029298" y="2944074"/>
              <a:ext cx="135474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Case Open</a:t>
              </a: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DE124CA2-FEAC-98F5-4358-F835A2989B5E}"/>
                </a:ext>
              </a:extLst>
            </p:cNvPr>
            <p:cNvCxnSpPr>
              <a:cxnSpLocks/>
            </p:cNvCxnSpPr>
            <p:nvPr/>
          </p:nvCxnSpPr>
          <p:spPr>
            <a:xfrm rot="21558328" flipV="1">
              <a:off x="1647825" y="2847975"/>
              <a:ext cx="666204" cy="58102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08E28B78-D63C-9A3E-EE60-80352943F50E}"/>
                </a:ext>
              </a:extLst>
            </p:cNvPr>
            <p:cNvCxnSpPr>
              <a:cxnSpLocks/>
            </p:cNvCxnSpPr>
            <p:nvPr/>
          </p:nvCxnSpPr>
          <p:spPr>
            <a:xfrm rot="21558328" flipV="1">
              <a:off x="2314029" y="2447925"/>
              <a:ext cx="0" cy="40005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C1C8B8F8-E8E9-4B53-82E5-EBEABBDB555A}"/>
              </a:ext>
            </a:extLst>
          </p:cNvPr>
          <p:cNvGrpSpPr/>
          <p:nvPr/>
        </p:nvGrpSpPr>
        <p:grpSpPr>
          <a:xfrm>
            <a:off x="6701538" y="3676073"/>
            <a:ext cx="1370143" cy="981075"/>
            <a:chOff x="1015742" y="2447925"/>
            <a:chExt cx="1370143" cy="98107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DECA931-D06E-B784-C203-D29972BF48F8}"/>
                </a:ext>
              </a:extLst>
            </p:cNvPr>
            <p:cNvSpPr txBox="1"/>
            <p:nvPr/>
          </p:nvSpPr>
          <p:spPr>
            <a:xfrm rot="19168661">
              <a:off x="1015742" y="2949078"/>
              <a:ext cx="137014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Letter Sent</a:t>
              </a:r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0608D635-5890-96CF-81CE-0633ECACB0CB}"/>
                </a:ext>
              </a:extLst>
            </p:cNvPr>
            <p:cNvCxnSpPr>
              <a:cxnSpLocks/>
            </p:cNvCxnSpPr>
            <p:nvPr/>
          </p:nvCxnSpPr>
          <p:spPr>
            <a:xfrm rot="21558328" flipV="1">
              <a:off x="1647825" y="2847975"/>
              <a:ext cx="666204" cy="58102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00CD69E3-B590-BE99-2269-24C1E6E2C5B5}"/>
                </a:ext>
              </a:extLst>
            </p:cNvPr>
            <p:cNvCxnSpPr>
              <a:cxnSpLocks/>
            </p:cNvCxnSpPr>
            <p:nvPr/>
          </p:nvCxnSpPr>
          <p:spPr>
            <a:xfrm rot="21558328" flipV="1">
              <a:off x="2314029" y="2447925"/>
              <a:ext cx="0" cy="40005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AA2E73E-D975-80B6-99D1-F13A7BD73344}"/>
              </a:ext>
            </a:extLst>
          </p:cNvPr>
          <p:cNvGrpSpPr/>
          <p:nvPr/>
        </p:nvGrpSpPr>
        <p:grpSpPr>
          <a:xfrm>
            <a:off x="7641871" y="3600464"/>
            <a:ext cx="2860569" cy="1385459"/>
            <a:chOff x="-295947" y="2447925"/>
            <a:chExt cx="2860569" cy="138545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BAFA730-DDFA-2F06-87BE-DB9DAD04617E}"/>
                </a:ext>
              </a:extLst>
            </p:cNvPr>
            <p:cNvSpPr txBox="1"/>
            <p:nvPr/>
          </p:nvSpPr>
          <p:spPr>
            <a:xfrm rot="19168661">
              <a:off x="-295947" y="3433274"/>
              <a:ext cx="286056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Evaluated for Placement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20E4B6FE-1A43-7335-3781-0FB9F67BD8EE}"/>
                </a:ext>
              </a:extLst>
            </p:cNvPr>
            <p:cNvCxnSpPr>
              <a:cxnSpLocks/>
            </p:cNvCxnSpPr>
            <p:nvPr/>
          </p:nvCxnSpPr>
          <p:spPr>
            <a:xfrm rot="21558328" flipV="1">
              <a:off x="1647825" y="2847975"/>
              <a:ext cx="666204" cy="58102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05FF3E61-A027-A001-B88B-41A68E3EEF15}"/>
                </a:ext>
              </a:extLst>
            </p:cNvPr>
            <p:cNvCxnSpPr>
              <a:cxnSpLocks/>
            </p:cNvCxnSpPr>
            <p:nvPr/>
          </p:nvCxnSpPr>
          <p:spPr>
            <a:xfrm rot="21558328" flipV="1">
              <a:off x="2314029" y="2447925"/>
              <a:ext cx="0" cy="40005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6" name="Left Brace 15">
            <a:extLst>
              <a:ext uri="{FF2B5EF4-FFF2-40B4-BE49-F238E27FC236}">
                <a16:creationId xmlns:a16="http://schemas.microsoft.com/office/drawing/2014/main" id="{1BE92724-B6DD-0164-AF3E-E1997722D781}"/>
              </a:ext>
            </a:extLst>
          </p:cNvPr>
          <p:cNvSpPr/>
          <p:nvPr/>
        </p:nvSpPr>
        <p:spPr>
          <a:xfrm rot="5400000">
            <a:off x="4625982" y="132436"/>
            <a:ext cx="447266" cy="6221420"/>
          </a:xfrm>
          <a:prstGeom prst="leftBrace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Left Brace 16">
            <a:extLst>
              <a:ext uri="{FF2B5EF4-FFF2-40B4-BE49-F238E27FC236}">
                <a16:creationId xmlns:a16="http://schemas.microsoft.com/office/drawing/2014/main" id="{60982026-68B5-86CF-B9CC-2ACE2A895D78}"/>
              </a:ext>
            </a:extLst>
          </p:cNvPr>
          <p:cNvSpPr/>
          <p:nvPr/>
        </p:nvSpPr>
        <p:spPr>
          <a:xfrm rot="5400000">
            <a:off x="8925823" y="2100552"/>
            <a:ext cx="400024" cy="2256872"/>
          </a:xfrm>
          <a:prstGeom prst="leftBrace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97C0084-7E8D-8FE6-0E16-37043EBCF6D6}"/>
              </a:ext>
            </a:extLst>
          </p:cNvPr>
          <p:cNvSpPr txBox="1"/>
          <p:nvPr/>
        </p:nvSpPr>
        <p:spPr>
          <a:xfrm>
            <a:off x="4221982" y="2188091"/>
            <a:ext cx="11903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59 or 74 DPB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2879A1C-DE59-9702-6E81-B3C2770C62DB}"/>
              </a:ext>
            </a:extLst>
          </p:cNvPr>
          <p:cNvSpPr txBox="1"/>
          <p:nvPr/>
        </p:nvSpPr>
        <p:spPr>
          <a:xfrm>
            <a:off x="8476994" y="2524219"/>
            <a:ext cx="11903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14 Days</a:t>
            </a:r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898FC0D4-0D1C-4954-297F-C1F6AE100008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ysClr val="windowText" lastClr="000000"/>
                </a:solidFill>
                <a:latin typeface="+mn-lt"/>
              </a:rPr>
              <a:t>Typical Case Timeline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367987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/>
            <a:fld id="{F1214C19-7B70-E548-A608-340680BFD9AE}" type="slidenum">
              <a:rPr lang="en-US">
                <a:latin typeface="Calibri"/>
              </a:rPr>
              <a:pPr defTabSz="457200"/>
              <a:t>18</a:t>
            </a:fld>
            <a:endParaRPr lang="en-US" dirty="0">
              <a:latin typeface="Calibri"/>
            </a:endParaRPr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275B11E1-6544-67A8-3AD5-2DF04E4B450E}"/>
              </a:ext>
            </a:extLst>
          </p:cNvPr>
          <p:cNvCxnSpPr>
            <a:cxnSpLocks/>
          </p:cNvCxnSpPr>
          <p:nvPr/>
        </p:nvCxnSpPr>
        <p:spPr>
          <a:xfrm>
            <a:off x="879520" y="3676073"/>
            <a:ext cx="9834662" cy="0"/>
          </a:xfrm>
          <a:prstGeom prst="straightConnector1">
            <a:avLst/>
          </a:prstGeom>
          <a:ln w="254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ECEE72DC-C40D-2634-4AFC-8D0DCB53C037}"/>
              </a:ext>
            </a:extLst>
          </p:cNvPr>
          <p:cNvGrpSpPr/>
          <p:nvPr/>
        </p:nvGrpSpPr>
        <p:grpSpPr>
          <a:xfrm>
            <a:off x="456599" y="3680090"/>
            <a:ext cx="1354740" cy="981075"/>
            <a:chOff x="1029298" y="2447925"/>
            <a:chExt cx="1354740" cy="981075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2212FDC-4F76-B155-DBD7-56E8E94C29ED}"/>
                </a:ext>
              </a:extLst>
            </p:cNvPr>
            <p:cNvSpPr txBox="1"/>
            <p:nvPr/>
          </p:nvSpPr>
          <p:spPr>
            <a:xfrm rot="19168661">
              <a:off x="1029298" y="2944074"/>
              <a:ext cx="135474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Case Open</a:t>
              </a: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DE124CA2-FEAC-98F5-4358-F835A2989B5E}"/>
                </a:ext>
              </a:extLst>
            </p:cNvPr>
            <p:cNvCxnSpPr>
              <a:cxnSpLocks/>
            </p:cNvCxnSpPr>
            <p:nvPr/>
          </p:nvCxnSpPr>
          <p:spPr>
            <a:xfrm rot="21558328" flipV="1">
              <a:off x="1647825" y="2847975"/>
              <a:ext cx="666204" cy="58102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08E28B78-D63C-9A3E-EE60-80352943F50E}"/>
                </a:ext>
              </a:extLst>
            </p:cNvPr>
            <p:cNvCxnSpPr>
              <a:cxnSpLocks/>
            </p:cNvCxnSpPr>
            <p:nvPr/>
          </p:nvCxnSpPr>
          <p:spPr>
            <a:xfrm rot="21558328" flipV="1">
              <a:off x="2314029" y="2447925"/>
              <a:ext cx="0" cy="40005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C1C8B8F8-E8E9-4B53-82E5-EBEABBDB555A}"/>
              </a:ext>
            </a:extLst>
          </p:cNvPr>
          <p:cNvGrpSpPr/>
          <p:nvPr/>
        </p:nvGrpSpPr>
        <p:grpSpPr>
          <a:xfrm>
            <a:off x="6701538" y="3676073"/>
            <a:ext cx="1370143" cy="981075"/>
            <a:chOff x="1015742" y="2447925"/>
            <a:chExt cx="1370143" cy="98107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DECA931-D06E-B784-C203-D29972BF48F8}"/>
                </a:ext>
              </a:extLst>
            </p:cNvPr>
            <p:cNvSpPr txBox="1"/>
            <p:nvPr/>
          </p:nvSpPr>
          <p:spPr>
            <a:xfrm rot="19168661">
              <a:off x="1015742" y="2949078"/>
              <a:ext cx="137014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Letter Sent</a:t>
              </a:r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0608D635-5890-96CF-81CE-0633ECACB0CB}"/>
                </a:ext>
              </a:extLst>
            </p:cNvPr>
            <p:cNvCxnSpPr>
              <a:cxnSpLocks/>
            </p:cNvCxnSpPr>
            <p:nvPr/>
          </p:nvCxnSpPr>
          <p:spPr>
            <a:xfrm rot="21558328" flipV="1">
              <a:off x="1647825" y="2847975"/>
              <a:ext cx="666204" cy="58102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00CD69E3-B590-BE99-2269-24C1E6E2C5B5}"/>
                </a:ext>
              </a:extLst>
            </p:cNvPr>
            <p:cNvCxnSpPr>
              <a:cxnSpLocks/>
            </p:cNvCxnSpPr>
            <p:nvPr/>
          </p:nvCxnSpPr>
          <p:spPr>
            <a:xfrm rot="21558328" flipV="1">
              <a:off x="2314029" y="2447925"/>
              <a:ext cx="0" cy="40005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AA2E73E-D975-80B6-99D1-F13A7BD73344}"/>
              </a:ext>
            </a:extLst>
          </p:cNvPr>
          <p:cNvGrpSpPr/>
          <p:nvPr/>
        </p:nvGrpSpPr>
        <p:grpSpPr>
          <a:xfrm>
            <a:off x="7641871" y="3600464"/>
            <a:ext cx="2860569" cy="1385459"/>
            <a:chOff x="-295947" y="2447925"/>
            <a:chExt cx="2860569" cy="138545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BAFA730-DDFA-2F06-87BE-DB9DAD04617E}"/>
                </a:ext>
              </a:extLst>
            </p:cNvPr>
            <p:cNvSpPr txBox="1"/>
            <p:nvPr/>
          </p:nvSpPr>
          <p:spPr>
            <a:xfrm rot="19168661">
              <a:off x="-295947" y="3433274"/>
              <a:ext cx="286056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Evaluated for Placement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20E4B6FE-1A43-7335-3781-0FB9F67BD8EE}"/>
                </a:ext>
              </a:extLst>
            </p:cNvPr>
            <p:cNvCxnSpPr>
              <a:cxnSpLocks/>
            </p:cNvCxnSpPr>
            <p:nvPr/>
          </p:nvCxnSpPr>
          <p:spPr>
            <a:xfrm rot="21558328" flipV="1">
              <a:off x="1647825" y="2847975"/>
              <a:ext cx="666204" cy="58102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05FF3E61-A027-A001-B88B-41A68E3EEF15}"/>
                </a:ext>
              </a:extLst>
            </p:cNvPr>
            <p:cNvCxnSpPr>
              <a:cxnSpLocks/>
            </p:cNvCxnSpPr>
            <p:nvPr/>
          </p:nvCxnSpPr>
          <p:spPr>
            <a:xfrm rot="21558328" flipV="1">
              <a:off x="2314029" y="2447925"/>
              <a:ext cx="0" cy="40005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6" name="Left Brace 15">
            <a:extLst>
              <a:ext uri="{FF2B5EF4-FFF2-40B4-BE49-F238E27FC236}">
                <a16:creationId xmlns:a16="http://schemas.microsoft.com/office/drawing/2014/main" id="{1BE92724-B6DD-0164-AF3E-E1997722D781}"/>
              </a:ext>
            </a:extLst>
          </p:cNvPr>
          <p:cNvSpPr/>
          <p:nvPr/>
        </p:nvSpPr>
        <p:spPr>
          <a:xfrm rot="5400000">
            <a:off x="4625982" y="132436"/>
            <a:ext cx="447266" cy="6221420"/>
          </a:xfrm>
          <a:prstGeom prst="leftBrace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Left Brace 16">
            <a:extLst>
              <a:ext uri="{FF2B5EF4-FFF2-40B4-BE49-F238E27FC236}">
                <a16:creationId xmlns:a16="http://schemas.microsoft.com/office/drawing/2014/main" id="{60982026-68B5-86CF-B9CC-2ACE2A895D78}"/>
              </a:ext>
            </a:extLst>
          </p:cNvPr>
          <p:cNvSpPr/>
          <p:nvPr/>
        </p:nvSpPr>
        <p:spPr>
          <a:xfrm rot="5400000">
            <a:off x="8925823" y="2100552"/>
            <a:ext cx="400024" cy="2256872"/>
          </a:xfrm>
          <a:prstGeom prst="leftBrace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97C0084-7E8D-8FE6-0E16-37043EBCF6D6}"/>
              </a:ext>
            </a:extLst>
          </p:cNvPr>
          <p:cNvSpPr txBox="1"/>
          <p:nvPr/>
        </p:nvSpPr>
        <p:spPr>
          <a:xfrm>
            <a:off x="3575714" y="2188091"/>
            <a:ext cx="26658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“Before”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2879A1C-DE59-9702-6E81-B3C2770C62DB}"/>
              </a:ext>
            </a:extLst>
          </p:cNvPr>
          <p:cNvSpPr txBox="1"/>
          <p:nvPr/>
        </p:nvSpPr>
        <p:spPr>
          <a:xfrm>
            <a:off x="8476993" y="2188090"/>
            <a:ext cx="14995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“After”</a:t>
            </a:r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898FC0D4-0D1C-4954-297F-C1F6AE100008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ysClr val="windowText" lastClr="000000"/>
                </a:solidFill>
                <a:latin typeface="+mn-lt"/>
              </a:rPr>
              <a:t>Typical Case Timeline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2341148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/>
            <a:fld id="{F1214C19-7B70-E548-A608-340680BFD9AE}" type="slidenum">
              <a:rPr lang="en-US">
                <a:latin typeface="Calibri"/>
              </a:rPr>
              <a:pPr defTabSz="457200"/>
              <a:t>19</a:t>
            </a:fld>
            <a:endParaRPr lang="en-US" dirty="0">
              <a:latin typeface="Calibri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DE337CD-CFC8-889A-2377-B98A9DA4AF64}"/>
              </a:ext>
            </a:extLst>
          </p:cNvPr>
          <p:cNvSpPr txBox="1">
            <a:spLocks/>
          </p:cNvSpPr>
          <p:nvPr/>
        </p:nvSpPr>
        <p:spPr>
          <a:xfrm>
            <a:off x="718487" y="2515740"/>
            <a:ext cx="4717871" cy="40388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/>
              <a:t>Pros</a:t>
            </a:r>
          </a:p>
          <a:p>
            <a:pPr marL="458788" lvl="1"/>
            <a:r>
              <a:rPr lang="en-US" dirty="0"/>
              <a:t>Provides actionable findings prior to letter being sent</a:t>
            </a:r>
          </a:p>
          <a:p>
            <a:pPr marL="458788" lvl="1"/>
            <a:r>
              <a:rPr lang="en-US" dirty="0"/>
              <a:t>Timeframe is more standard (59 or 74 DPB)</a:t>
            </a:r>
          </a:p>
          <a:p>
            <a:pPr marL="458788" lvl="1"/>
            <a:r>
              <a:rPr lang="en-US" dirty="0"/>
              <a:t>More variation in actions over  1 – 1 ½ months vs. 14 days</a:t>
            </a:r>
          </a:p>
          <a:p>
            <a:pPr marL="458788" indent="-458788">
              <a:buNone/>
            </a:pPr>
            <a:r>
              <a:rPr lang="en-US" sz="2400" b="1" dirty="0"/>
              <a:t>Cons</a:t>
            </a:r>
          </a:p>
          <a:p>
            <a:pPr marL="458788" lvl="1"/>
            <a:r>
              <a:rPr lang="en-US" dirty="0"/>
              <a:t>Less </a:t>
            </a:r>
            <a:r>
              <a:rPr lang="en-US"/>
              <a:t>explanatory power 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C3CEA5-04D6-7A5F-44C9-C57F3B430366}"/>
              </a:ext>
            </a:extLst>
          </p:cNvPr>
          <p:cNvSpPr txBox="1"/>
          <p:nvPr/>
        </p:nvSpPr>
        <p:spPr>
          <a:xfrm>
            <a:off x="2042566" y="1650802"/>
            <a:ext cx="17811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Before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1EC602-1CC3-7B9B-40E1-2E8B61FBD109}"/>
              </a:ext>
            </a:extLst>
          </p:cNvPr>
          <p:cNvSpPr txBox="1"/>
          <p:nvPr/>
        </p:nvSpPr>
        <p:spPr>
          <a:xfrm>
            <a:off x="7704112" y="1650801"/>
            <a:ext cx="17811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After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AE2F0B3-B723-FEB5-A13F-0689E633EB52}"/>
              </a:ext>
            </a:extLst>
          </p:cNvPr>
          <p:cNvSpPr txBox="1">
            <a:spLocks/>
          </p:cNvSpPr>
          <p:nvPr/>
        </p:nvSpPr>
        <p:spPr>
          <a:xfrm>
            <a:off x="6235763" y="2568056"/>
            <a:ext cx="4717871" cy="40388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/>
              <a:t>Pros</a:t>
            </a:r>
          </a:p>
          <a:p>
            <a:pPr marL="458788" lvl="1"/>
            <a:r>
              <a:rPr lang="en-US" dirty="0"/>
              <a:t>More explanatory power</a:t>
            </a:r>
          </a:p>
          <a:p>
            <a:pPr marL="458788" lvl="1"/>
            <a:r>
              <a:rPr lang="en-US" dirty="0"/>
              <a:t>Date of actions closer in time to outcome</a:t>
            </a:r>
          </a:p>
          <a:p>
            <a:pPr marL="458788" indent="-458788">
              <a:buNone/>
            </a:pPr>
            <a:r>
              <a:rPr lang="en-US" sz="2400" b="1" dirty="0"/>
              <a:t>Cons</a:t>
            </a:r>
          </a:p>
          <a:p>
            <a:pPr marL="458788" lvl="1"/>
            <a:r>
              <a:rPr lang="en-US" b="1" dirty="0"/>
              <a:t>Spurious correlation </a:t>
            </a:r>
            <a:r>
              <a:rPr lang="en-US" dirty="0"/>
              <a:t>between actions and outcome.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1A22590-C410-0ED2-E577-5206D07BA194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ysClr val="windowText" lastClr="000000"/>
                </a:solidFill>
                <a:latin typeface="+mn-lt"/>
              </a:rPr>
              <a:t>Pros/Cons of Before/After Letter is Sent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7678097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69668" y="0"/>
            <a:ext cx="12153682" cy="942492"/>
          </a:xfrm>
        </p:spPr>
        <p:txBody>
          <a:bodyPr>
            <a:noAutofit/>
          </a:bodyPr>
          <a:lstStyle/>
          <a:p>
            <a:pPr>
              <a:spcBef>
                <a:spcPts val="1800"/>
              </a:spcBef>
              <a:spcAft>
                <a:spcPts val="1800"/>
              </a:spcAft>
            </a:pPr>
            <a:r>
              <a:rPr lang="en-US" sz="4800" b="0" dirty="0">
                <a:latin typeface="+mn-lt"/>
              </a:rPr>
              <a:t>M.S. Students in Ag. &amp; Resource Economics + 1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157F7C-35C0-F5D7-3223-1D2530E99EA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611530" y="830659"/>
            <a:ext cx="6968939" cy="4916974"/>
          </a:xfrm>
          <a:prstGeom prst="rect">
            <a:avLst/>
          </a:prstGeom>
          <a:ln w="76200">
            <a:solidFill>
              <a:schemeClr val="accent1"/>
            </a:solidFill>
          </a:ln>
        </p:spPr>
      </p:pic>
      <p:sp>
        <p:nvSpPr>
          <p:cNvPr id="6" name="Content Placeholder 6">
            <a:extLst>
              <a:ext uri="{FF2B5EF4-FFF2-40B4-BE49-F238E27FC236}">
                <a16:creationId xmlns:a16="http://schemas.microsoft.com/office/drawing/2014/main" id="{C1EA4D38-96B5-EAAD-6575-9B498D665BA6}"/>
              </a:ext>
            </a:extLst>
          </p:cNvPr>
          <p:cNvSpPr txBox="1">
            <a:spLocks/>
          </p:cNvSpPr>
          <p:nvPr/>
        </p:nvSpPr>
        <p:spPr>
          <a:xfrm>
            <a:off x="259516" y="6001216"/>
            <a:ext cx="11495314" cy="5149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342900" lvl="0" indent="-342900" algn="ctr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F868D"/>
              </a:buClr>
              <a:buSzPts val="2000"/>
              <a:buFont typeface="Arial"/>
              <a:buNone/>
              <a:defRPr sz="2000" kern="1200">
                <a:solidFill>
                  <a:srgbClr val="6F868D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742950" lvl="1" indent="-285750" algn="ctr" defTabSz="4572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1600" kern="1200">
                <a:solidFill>
                  <a:srgbClr val="888888"/>
                </a:solidFill>
                <a:latin typeface="Verdana"/>
                <a:ea typeface="+mn-ea"/>
                <a:cs typeface="Verdana"/>
              </a:defRPr>
            </a:lvl2pPr>
            <a:lvl3pPr marL="1143000" lvl="2" indent="-228600" algn="ctr" defTabSz="4572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1200" kern="1200">
                <a:solidFill>
                  <a:srgbClr val="888888"/>
                </a:solidFill>
                <a:latin typeface="Verdana"/>
                <a:ea typeface="+mn-ea"/>
                <a:cs typeface="Verdana"/>
              </a:defRPr>
            </a:lvl3pPr>
            <a:lvl4pPr marL="1600200" lvl="3" indent="-228600" algn="ctr" defTabSz="4572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200" kern="1200">
                <a:solidFill>
                  <a:srgbClr val="888888"/>
                </a:solidFill>
                <a:latin typeface="Verdana"/>
                <a:ea typeface="+mn-ea"/>
                <a:cs typeface="Verdana"/>
              </a:defRPr>
            </a:lvl4pPr>
            <a:lvl5pPr marL="2057400" lvl="4" indent="-228600" algn="ctr" defTabSz="4572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200" kern="1200">
                <a:solidFill>
                  <a:srgbClr val="888888"/>
                </a:solidFill>
                <a:latin typeface="Verdana"/>
                <a:ea typeface="+mn-ea"/>
                <a:cs typeface="Verdana"/>
              </a:defRPr>
            </a:lvl5pPr>
            <a:lvl6pPr marL="2514600" lvl="5" indent="-228600" algn="ctr" defTabSz="4572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2000" kern="1200">
                <a:solidFill>
                  <a:srgbClr val="888888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ctr" defTabSz="4572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2000" kern="1200">
                <a:solidFill>
                  <a:srgbClr val="888888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ctr" defTabSz="4572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2000" kern="1200">
                <a:solidFill>
                  <a:srgbClr val="888888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ctr" defTabSz="4572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2000" kern="1200">
                <a:solidFill>
                  <a:srgbClr val="888888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spcBef>
                <a:spcPts val="0"/>
              </a:spcBef>
            </a:pPr>
            <a:r>
              <a:rPr lang="en-US" sz="1400" dirty="0">
                <a:solidFill>
                  <a:schemeClr val="tx1"/>
                </a:solidFill>
              </a:rPr>
              <a:t>Left to Right, Top Row:  Sai Chand Martha| Pavan </a:t>
            </a:r>
            <a:r>
              <a:rPr lang="en-US" sz="1400" dirty="0" err="1">
                <a:solidFill>
                  <a:schemeClr val="tx1"/>
                </a:solidFill>
              </a:rPr>
              <a:t>Thodeti</a:t>
            </a:r>
            <a:r>
              <a:rPr lang="en-US" sz="1400" dirty="0">
                <a:solidFill>
                  <a:schemeClr val="tx1"/>
                </a:solidFill>
              </a:rPr>
              <a:t>| Zoey Reed-Spitzer| </a:t>
            </a:r>
            <a:r>
              <a:rPr lang="en-US" sz="1400" dirty="0" err="1">
                <a:solidFill>
                  <a:schemeClr val="tx1"/>
                </a:solidFill>
              </a:rPr>
              <a:t>Noëlle</a:t>
            </a:r>
            <a:r>
              <a:rPr lang="en-US" sz="1400" dirty="0">
                <a:solidFill>
                  <a:schemeClr val="tx1"/>
                </a:solidFill>
              </a:rPr>
              <a:t> Bell| Ning Zhang| Chandrakant </a:t>
            </a:r>
            <a:r>
              <a:rPr lang="en-US" sz="1400" dirty="0" err="1">
                <a:solidFill>
                  <a:schemeClr val="tx1"/>
                </a:solidFill>
              </a:rPr>
              <a:t>Agme</a:t>
            </a:r>
            <a:r>
              <a:rPr lang="en-US" sz="1400" dirty="0">
                <a:solidFill>
                  <a:schemeClr val="tx1"/>
                </a:solidFill>
              </a:rPr>
              <a:t>| Left to Right, Bottom Row: Joe Bronstein| Keshav </a:t>
            </a:r>
            <a:r>
              <a:rPr lang="en-US" sz="1400" dirty="0" err="1">
                <a:solidFill>
                  <a:schemeClr val="tx1"/>
                </a:solidFill>
              </a:rPr>
              <a:t>Bhusal</a:t>
            </a:r>
            <a:r>
              <a:rPr lang="en-US" sz="1400" dirty="0">
                <a:solidFill>
                  <a:schemeClr val="tx1"/>
                </a:solidFill>
              </a:rPr>
              <a:t>| </a:t>
            </a:r>
            <a:r>
              <a:rPr lang="en-US" sz="1400" dirty="0" err="1">
                <a:solidFill>
                  <a:schemeClr val="tx1"/>
                </a:solidFill>
              </a:rPr>
              <a:t>Sravani</a:t>
            </a:r>
            <a:r>
              <a:rPr lang="en-US" sz="1400" dirty="0">
                <a:solidFill>
                  <a:schemeClr val="tx1"/>
                </a:solidFill>
              </a:rPr>
              <a:t> Sandhya </a:t>
            </a:r>
            <a:r>
              <a:rPr lang="en-US" sz="1400" dirty="0" err="1">
                <a:solidFill>
                  <a:schemeClr val="tx1"/>
                </a:solidFill>
              </a:rPr>
              <a:t>Chokka</a:t>
            </a:r>
            <a:r>
              <a:rPr lang="en-US" sz="1400" dirty="0">
                <a:solidFill>
                  <a:schemeClr val="tx1"/>
                </a:solidFill>
              </a:rPr>
              <a:t>.  </a:t>
            </a:r>
            <a:r>
              <a:rPr lang="en-US" sz="1400" i="1" dirty="0">
                <a:solidFill>
                  <a:schemeClr val="tx1"/>
                </a:solidFill>
              </a:rPr>
              <a:t>Missing</a:t>
            </a:r>
            <a:r>
              <a:rPr lang="en-US" sz="1400" dirty="0">
                <a:solidFill>
                  <a:schemeClr val="tx1"/>
                </a:solidFill>
              </a:rPr>
              <a:t>: </a:t>
            </a:r>
            <a:r>
              <a:rPr lang="en-US" sz="1400" dirty="0" err="1">
                <a:solidFill>
                  <a:schemeClr val="tx1"/>
                </a:solidFill>
              </a:rPr>
              <a:t>Jyothsna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Atla</a:t>
            </a:r>
            <a:r>
              <a:rPr lang="en-US" sz="1400" dirty="0">
                <a:solidFill>
                  <a:schemeClr val="tx1"/>
                </a:solidFill>
              </a:rPr>
              <a:t>| Paul Addison</a:t>
            </a:r>
          </a:p>
        </p:txBody>
      </p:sp>
    </p:spTree>
    <p:extLst>
      <p:ext uri="{BB962C8B-B14F-4D97-AF65-F5344CB8AC3E}">
        <p14:creationId xmlns:p14="http://schemas.microsoft.com/office/powerpoint/2010/main" val="17843162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/>
            <a:fld id="{F1214C19-7B70-E548-A608-340680BFD9AE}" type="slidenum">
              <a:rPr lang="en-US">
                <a:latin typeface="Calibri"/>
              </a:rPr>
              <a:pPr defTabSz="457200"/>
              <a:t>20</a:t>
            </a:fld>
            <a:endParaRPr lang="en-US" dirty="0">
              <a:latin typeface="Calibr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8B32EA-A102-2F4F-E21D-2C4370FFA7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692" y="1232294"/>
            <a:ext cx="6901646" cy="4776554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EEA1250-787F-12D9-2304-15854E713F25}"/>
              </a:ext>
            </a:extLst>
          </p:cNvPr>
          <p:cNvSpPr txBox="1">
            <a:spLocks/>
          </p:cNvSpPr>
          <p:nvPr/>
        </p:nvSpPr>
        <p:spPr>
          <a:xfrm>
            <a:off x="823551" y="4917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ysClr val="windowText" lastClr="000000"/>
                </a:solidFill>
                <a:latin typeface="+mn-lt"/>
              </a:rPr>
              <a:t>Correlation Does Not Imply Causation 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j-ea"/>
              <a:cs typeface="+mj-cs"/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F1A8E935-3C41-CB3D-E5A5-A7CDC25F43B2}"/>
              </a:ext>
            </a:extLst>
          </p:cNvPr>
          <p:cNvSpPr txBox="1">
            <a:spLocks/>
          </p:cNvSpPr>
          <p:nvPr/>
        </p:nvSpPr>
        <p:spPr>
          <a:xfrm>
            <a:off x="7760913" y="2481286"/>
            <a:ext cx="4223285" cy="72600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Promise Kept after early-legal letter is sent = Not Placed</a:t>
            </a:r>
          </a:p>
        </p:txBody>
      </p:sp>
    </p:spTree>
    <p:extLst>
      <p:ext uri="{BB962C8B-B14F-4D97-AF65-F5344CB8AC3E}">
        <p14:creationId xmlns:p14="http://schemas.microsoft.com/office/powerpoint/2010/main" val="9523364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57400" y="1205536"/>
            <a:ext cx="8561316" cy="2653242"/>
          </a:xfrm>
        </p:spPr>
        <p:txBody>
          <a:bodyPr>
            <a:noAutofit/>
          </a:bodyPr>
          <a:lstStyle/>
          <a:p>
            <a:pPr>
              <a:spcBef>
                <a:spcPts val="1800"/>
              </a:spcBef>
              <a:spcAft>
                <a:spcPts val="1800"/>
              </a:spcAft>
            </a:pPr>
            <a:r>
              <a:rPr lang="en-US" sz="4800" b="0" dirty="0">
                <a:latin typeface="+mn-lt"/>
              </a:rPr>
              <a:t>Framework of Analysis:</a:t>
            </a:r>
            <a:br>
              <a:rPr lang="en-US" sz="4800" b="0" dirty="0">
                <a:latin typeface="+mn-lt"/>
              </a:rPr>
            </a:br>
            <a:br>
              <a:rPr lang="en-US" sz="4800" b="0" dirty="0">
                <a:latin typeface="+mn-lt"/>
              </a:rPr>
            </a:br>
            <a:r>
              <a:rPr lang="en-US" sz="4800" b="0" dirty="0">
                <a:latin typeface="+mn-lt"/>
              </a:rPr>
              <a:t>Before &amp; After Early-Legal Letter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2362200" y="3400424"/>
            <a:ext cx="7772400" cy="26532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 baseline="0">
                <a:solidFill>
                  <a:srgbClr val="0C234B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b="0" dirty="0">
                <a:latin typeface="+mn-lt"/>
              </a:rPr>
              <a:t>Sai Chand Martha</a:t>
            </a:r>
          </a:p>
        </p:txBody>
      </p:sp>
    </p:spTree>
    <p:extLst>
      <p:ext uri="{BB962C8B-B14F-4D97-AF65-F5344CB8AC3E}">
        <p14:creationId xmlns:p14="http://schemas.microsoft.com/office/powerpoint/2010/main" val="31885968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/>
            <a:fld id="{F1214C19-7B70-E548-A608-340680BFD9AE}" type="slidenum">
              <a:rPr lang="en-US">
                <a:latin typeface="Calibri"/>
              </a:rPr>
              <a:pPr defTabSz="457200"/>
              <a:t>22</a:t>
            </a:fld>
            <a:endParaRPr lang="en-US" dirty="0">
              <a:latin typeface="Calibri"/>
            </a:endParaRPr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DCE2F594-DB37-F68F-B8F8-8630ED1BD600}"/>
              </a:ext>
            </a:extLst>
          </p:cNvPr>
          <p:cNvCxnSpPr>
            <a:cxnSpLocks/>
          </p:cNvCxnSpPr>
          <p:nvPr/>
        </p:nvCxnSpPr>
        <p:spPr>
          <a:xfrm>
            <a:off x="824929" y="2602449"/>
            <a:ext cx="9834662" cy="0"/>
          </a:xfrm>
          <a:prstGeom prst="straightConnector1">
            <a:avLst/>
          </a:prstGeom>
          <a:ln w="254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46AE9477-D9CF-B781-272E-8EB3E30CED68}"/>
              </a:ext>
            </a:extLst>
          </p:cNvPr>
          <p:cNvGrpSpPr/>
          <p:nvPr/>
        </p:nvGrpSpPr>
        <p:grpSpPr>
          <a:xfrm>
            <a:off x="708259" y="2606466"/>
            <a:ext cx="1006757" cy="981075"/>
            <a:chOff x="1335549" y="2447925"/>
            <a:chExt cx="1006757" cy="981075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98201FB-0962-B8B2-7A7A-303373F8B9EC}"/>
                </a:ext>
              </a:extLst>
            </p:cNvPr>
            <p:cNvSpPr txBox="1"/>
            <p:nvPr/>
          </p:nvSpPr>
          <p:spPr>
            <a:xfrm rot="19168661">
              <a:off x="1335549" y="2877190"/>
              <a:ext cx="10067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dirty="0"/>
                <a:t>Case Open</a:t>
              </a: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EAE33A1C-61FC-B33C-7A88-FA03D6648C87}"/>
                </a:ext>
              </a:extLst>
            </p:cNvPr>
            <p:cNvCxnSpPr>
              <a:cxnSpLocks/>
            </p:cNvCxnSpPr>
            <p:nvPr/>
          </p:nvCxnSpPr>
          <p:spPr>
            <a:xfrm rot="21558328" flipV="1">
              <a:off x="1647825" y="2847975"/>
              <a:ext cx="666204" cy="58102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D11E1724-4001-8A42-0417-4DC6C9B72594}"/>
                </a:ext>
              </a:extLst>
            </p:cNvPr>
            <p:cNvCxnSpPr>
              <a:cxnSpLocks/>
            </p:cNvCxnSpPr>
            <p:nvPr/>
          </p:nvCxnSpPr>
          <p:spPr>
            <a:xfrm rot="21558328" flipV="1">
              <a:off x="2314029" y="2447925"/>
              <a:ext cx="0" cy="40005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727F15FF-D365-87FA-E7BD-D111E82FE5D5}"/>
              </a:ext>
            </a:extLst>
          </p:cNvPr>
          <p:cNvGrpSpPr/>
          <p:nvPr/>
        </p:nvGrpSpPr>
        <p:grpSpPr>
          <a:xfrm>
            <a:off x="6646947" y="2602449"/>
            <a:ext cx="1370143" cy="981075"/>
            <a:chOff x="1015742" y="2447925"/>
            <a:chExt cx="1370143" cy="98107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21550A4-594E-BEB0-867F-DA7ACCEE78A3}"/>
                </a:ext>
              </a:extLst>
            </p:cNvPr>
            <p:cNvSpPr txBox="1"/>
            <p:nvPr/>
          </p:nvSpPr>
          <p:spPr>
            <a:xfrm rot="19168661">
              <a:off x="1015742" y="2995244"/>
              <a:ext cx="137014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dirty="0"/>
                <a:t>Letter Sent</a:t>
              </a:r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C9DAF278-2C93-1982-A953-FB3EE5ED5C98}"/>
                </a:ext>
              </a:extLst>
            </p:cNvPr>
            <p:cNvCxnSpPr>
              <a:cxnSpLocks/>
            </p:cNvCxnSpPr>
            <p:nvPr/>
          </p:nvCxnSpPr>
          <p:spPr>
            <a:xfrm rot="21558328" flipV="1">
              <a:off x="1647825" y="2847975"/>
              <a:ext cx="666204" cy="58102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D9F5815-5C1D-8E77-3D82-25320D8394E1}"/>
                </a:ext>
              </a:extLst>
            </p:cNvPr>
            <p:cNvCxnSpPr>
              <a:cxnSpLocks/>
            </p:cNvCxnSpPr>
            <p:nvPr/>
          </p:nvCxnSpPr>
          <p:spPr>
            <a:xfrm rot="21558328" flipV="1">
              <a:off x="2314029" y="2447925"/>
              <a:ext cx="0" cy="40005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8DC6866-440B-4F79-4A3E-582B378045CE}"/>
              </a:ext>
            </a:extLst>
          </p:cNvPr>
          <p:cNvGrpSpPr/>
          <p:nvPr/>
        </p:nvGrpSpPr>
        <p:grpSpPr>
          <a:xfrm>
            <a:off x="8399121" y="2526840"/>
            <a:ext cx="1917426" cy="1126966"/>
            <a:chOff x="515894" y="2447925"/>
            <a:chExt cx="1917426" cy="1126966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054647B-99BC-CF61-F0E2-43B0DD79244A}"/>
                </a:ext>
              </a:extLst>
            </p:cNvPr>
            <p:cNvSpPr txBox="1"/>
            <p:nvPr/>
          </p:nvSpPr>
          <p:spPr>
            <a:xfrm rot="19168661">
              <a:off x="515894" y="3051671"/>
              <a:ext cx="191742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dirty="0"/>
                <a:t>Evaluated for Placement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FDC93B5B-6773-30D0-3D9A-EDFB6748B33F}"/>
                </a:ext>
              </a:extLst>
            </p:cNvPr>
            <p:cNvCxnSpPr>
              <a:cxnSpLocks/>
            </p:cNvCxnSpPr>
            <p:nvPr/>
          </p:nvCxnSpPr>
          <p:spPr>
            <a:xfrm rot="21558328" flipV="1">
              <a:off x="1647825" y="2847975"/>
              <a:ext cx="666204" cy="58102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E6912A87-A410-7C06-3049-CE81E14BDFB6}"/>
                </a:ext>
              </a:extLst>
            </p:cNvPr>
            <p:cNvCxnSpPr>
              <a:cxnSpLocks/>
            </p:cNvCxnSpPr>
            <p:nvPr/>
          </p:nvCxnSpPr>
          <p:spPr>
            <a:xfrm rot="21558328" flipV="1">
              <a:off x="2314029" y="2447925"/>
              <a:ext cx="0" cy="40005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6" name="Left Brace 15">
            <a:extLst>
              <a:ext uri="{FF2B5EF4-FFF2-40B4-BE49-F238E27FC236}">
                <a16:creationId xmlns:a16="http://schemas.microsoft.com/office/drawing/2014/main" id="{303084FB-4570-D74F-C5F0-7CB8311CE92E}"/>
              </a:ext>
            </a:extLst>
          </p:cNvPr>
          <p:cNvSpPr/>
          <p:nvPr/>
        </p:nvSpPr>
        <p:spPr>
          <a:xfrm rot="5400000">
            <a:off x="4571391" y="-941188"/>
            <a:ext cx="447266" cy="6221420"/>
          </a:xfrm>
          <a:prstGeom prst="leftBrace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Left Brace 16">
            <a:extLst>
              <a:ext uri="{FF2B5EF4-FFF2-40B4-BE49-F238E27FC236}">
                <a16:creationId xmlns:a16="http://schemas.microsoft.com/office/drawing/2014/main" id="{D9FD6A2F-73B2-2F40-D659-C062BAD2519C}"/>
              </a:ext>
            </a:extLst>
          </p:cNvPr>
          <p:cNvSpPr/>
          <p:nvPr/>
        </p:nvSpPr>
        <p:spPr>
          <a:xfrm rot="5400000">
            <a:off x="8871232" y="1026928"/>
            <a:ext cx="400024" cy="2256872"/>
          </a:xfrm>
          <a:prstGeom prst="leftBrace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3AE15EB-134A-EC81-5AC3-E8A92CA8D211}"/>
              </a:ext>
            </a:extLst>
          </p:cNvPr>
          <p:cNvSpPr txBox="1"/>
          <p:nvPr/>
        </p:nvSpPr>
        <p:spPr>
          <a:xfrm>
            <a:off x="3521123" y="1114467"/>
            <a:ext cx="26658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“Before”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AA11349-CFED-05EC-134F-6CF63067C2AD}"/>
              </a:ext>
            </a:extLst>
          </p:cNvPr>
          <p:cNvSpPr txBox="1"/>
          <p:nvPr/>
        </p:nvSpPr>
        <p:spPr>
          <a:xfrm>
            <a:off x="8422402" y="1114466"/>
            <a:ext cx="14995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“After”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C72B91-4B27-84D0-1677-D89919060C65}"/>
              </a:ext>
            </a:extLst>
          </p:cNvPr>
          <p:cNvSpPr txBox="1"/>
          <p:nvPr/>
        </p:nvSpPr>
        <p:spPr>
          <a:xfrm>
            <a:off x="729004" y="4103335"/>
            <a:ext cx="109170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Case Characteristics</a:t>
            </a:r>
            <a:r>
              <a:rPr lang="en-US" sz="2400" dirty="0"/>
              <a:t>:  Product Type, Total Amount Due, Past Due, Exposure, FICO, CDSS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F72CBD0-55A1-38B6-EB2B-8F662915762C}"/>
              </a:ext>
            </a:extLst>
          </p:cNvPr>
          <p:cNvSpPr txBox="1"/>
          <p:nvPr/>
        </p:nvSpPr>
        <p:spPr>
          <a:xfrm>
            <a:off x="1625174" y="4980008"/>
            <a:ext cx="87379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Engagement</a:t>
            </a:r>
            <a:r>
              <a:rPr lang="en-US" sz="2400" dirty="0"/>
              <a:t>:  Logins MYCA &amp; MYCA Mobile, Email, SMS, Chat, RPC’s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B4E69C35-F7BE-DF64-B152-F5C2953E1D00}"/>
              </a:ext>
            </a:extLst>
          </p:cNvPr>
          <p:cNvSpPr txBox="1">
            <a:spLocks/>
          </p:cNvSpPr>
          <p:nvPr/>
        </p:nvSpPr>
        <p:spPr>
          <a:xfrm>
            <a:off x="838200" y="49178"/>
            <a:ext cx="10515600" cy="10523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Values of Case Characteristics </a:t>
            </a:r>
            <a:r>
              <a:rPr lang="en-US" dirty="0">
                <a:solidFill>
                  <a:sysClr val="windowText" lastClr="000000"/>
                </a:solidFill>
                <a:latin typeface="+mn-lt"/>
              </a:rPr>
              <a:t>&amp; Engagement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j-ea"/>
              <a:cs typeface="+mj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04438E5-BA76-C069-6D18-62BEF2631EE1}"/>
              </a:ext>
            </a:extLst>
          </p:cNvPr>
          <p:cNvSpPr txBox="1"/>
          <p:nvPr/>
        </p:nvSpPr>
        <p:spPr>
          <a:xfrm>
            <a:off x="729004" y="5769366"/>
            <a:ext cx="87379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Assumption</a:t>
            </a:r>
            <a:r>
              <a:rPr lang="en-US" sz="2400" dirty="0"/>
              <a:t>:  Behavior before is indicative of behavior after</a:t>
            </a:r>
          </a:p>
        </p:txBody>
      </p:sp>
    </p:spTree>
    <p:extLst>
      <p:ext uri="{BB962C8B-B14F-4D97-AF65-F5344CB8AC3E}">
        <p14:creationId xmlns:p14="http://schemas.microsoft.com/office/powerpoint/2010/main" val="42902040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/>
            <a:fld id="{F1214C19-7B70-E548-A608-340680BFD9AE}" type="slidenum">
              <a:rPr lang="en-US">
                <a:latin typeface="Calibri"/>
              </a:rPr>
              <a:pPr defTabSz="457200"/>
              <a:t>23</a:t>
            </a:fld>
            <a:endParaRPr lang="en-US" dirty="0">
              <a:latin typeface="Calibri"/>
            </a:endParaRPr>
          </a:p>
        </p:txBody>
      </p:sp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0CC9BA2F-F05B-CB06-763E-2C65F00C72B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6788903"/>
              </p:ext>
            </p:extLst>
          </p:nvPr>
        </p:nvGraphicFramePr>
        <p:xfrm>
          <a:off x="766763" y="1214438"/>
          <a:ext cx="5945764" cy="48081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Title 1">
            <a:extLst>
              <a:ext uri="{FF2B5EF4-FFF2-40B4-BE49-F238E27FC236}">
                <a16:creationId xmlns:a16="http://schemas.microsoft.com/office/drawing/2014/main" id="{A611BB95-5989-2746-2E00-87BC2C2A7AE6}"/>
              </a:ext>
            </a:extLst>
          </p:cNvPr>
          <p:cNvSpPr txBox="1">
            <a:spLocks/>
          </p:cNvSpPr>
          <p:nvPr/>
        </p:nvSpPr>
        <p:spPr>
          <a:xfrm>
            <a:off x="838200" y="49178"/>
            <a:ext cx="10515600" cy="10523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Case Characteristics </a:t>
            </a:r>
            <a:r>
              <a:rPr lang="en-US" dirty="0">
                <a:solidFill>
                  <a:sysClr val="windowText" lastClr="000000"/>
                </a:solidFill>
                <a:latin typeface="+mn-lt"/>
              </a:rPr>
              <a:t>Fixed Over Time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j-ea"/>
              <a:cs typeface="+mj-cs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E77F59F-F08C-9804-CD59-207BDF3EA6BB}"/>
              </a:ext>
            </a:extLst>
          </p:cNvPr>
          <p:cNvSpPr txBox="1">
            <a:spLocks/>
          </p:cNvSpPr>
          <p:nvPr/>
        </p:nvSpPr>
        <p:spPr>
          <a:xfrm>
            <a:off x="7015163" y="2064333"/>
            <a:ext cx="4540024" cy="395823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AB0520"/>
              </a:buClr>
              <a:buFont typeface="Arial"/>
              <a:buChar char="•"/>
              <a:defRPr sz="2000" kern="1200">
                <a:solidFill>
                  <a:srgbClr val="6F868D"/>
                </a:solidFill>
                <a:latin typeface="Verdana"/>
                <a:ea typeface="+mn-ea"/>
                <a:cs typeface="Verdana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AB0520"/>
              </a:buClr>
              <a:buFont typeface="Arial"/>
              <a:buChar char="•"/>
              <a:defRPr sz="1600" kern="1200">
                <a:solidFill>
                  <a:srgbClr val="6F868D"/>
                </a:solidFill>
                <a:latin typeface="Verdana"/>
                <a:ea typeface="+mn-ea"/>
                <a:cs typeface="Verdana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AB0520"/>
              </a:buClr>
              <a:buFont typeface="Arial"/>
              <a:buChar char="•"/>
              <a:defRPr sz="1200" kern="1200">
                <a:solidFill>
                  <a:srgbClr val="6F868D"/>
                </a:solidFill>
                <a:latin typeface="Verdana"/>
                <a:ea typeface="+mn-ea"/>
                <a:cs typeface="Verdana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AB0520"/>
              </a:buClr>
              <a:buFont typeface="Arial"/>
              <a:buChar char="•"/>
              <a:defRPr sz="1200" kern="1200">
                <a:solidFill>
                  <a:srgbClr val="6F868D"/>
                </a:solidFill>
                <a:latin typeface="Verdana"/>
                <a:ea typeface="+mn-ea"/>
                <a:cs typeface="Verdana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AB0520"/>
              </a:buClr>
              <a:buFont typeface="Arial"/>
              <a:buChar char="•"/>
              <a:defRPr sz="1200" kern="1200">
                <a:solidFill>
                  <a:srgbClr val="6F868D"/>
                </a:solidFill>
                <a:latin typeface="Verdana"/>
                <a:ea typeface="+mn-ea"/>
                <a:cs typeface="Verdan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  <a:latin typeface="+mn-lt"/>
              </a:rPr>
              <a:t>4,784 Unique Cases</a:t>
            </a:r>
          </a:p>
          <a:p>
            <a:pPr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  <a:latin typeface="+mn-lt"/>
              </a:rPr>
              <a:t>Few CM’s with Both Consumer &amp; Small Business products</a:t>
            </a:r>
          </a:p>
          <a:p>
            <a:pPr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  <a:latin typeface="+mn-lt"/>
              </a:rPr>
              <a:t>Cases with Both Products were included with Small Business because their case characteristics resembled those of Small Business cases</a:t>
            </a:r>
          </a:p>
        </p:txBody>
      </p:sp>
    </p:spTree>
    <p:extLst>
      <p:ext uri="{BB962C8B-B14F-4D97-AF65-F5344CB8AC3E}">
        <p14:creationId xmlns:p14="http://schemas.microsoft.com/office/powerpoint/2010/main" val="11864893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/>
            <a:fld id="{F1214C19-7B70-E548-A608-340680BFD9AE}" type="slidenum">
              <a:rPr lang="en-US">
                <a:latin typeface="Calibri"/>
              </a:rPr>
              <a:pPr defTabSz="457200"/>
              <a:t>24</a:t>
            </a:fld>
            <a:endParaRPr lang="en-US" dirty="0">
              <a:latin typeface="Calibri"/>
            </a:endParaRPr>
          </a:p>
        </p:txBody>
      </p:sp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0CC9BA2F-F05B-CB06-763E-2C65F00C72B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84057980"/>
              </p:ext>
            </p:extLst>
          </p:nvPr>
        </p:nvGraphicFramePr>
        <p:xfrm>
          <a:off x="913720" y="1188693"/>
          <a:ext cx="5945764" cy="52829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B3679FCB-0BC6-2BBF-91BF-F8DDDD2EA634}"/>
              </a:ext>
            </a:extLst>
          </p:cNvPr>
          <p:cNvSpPr txBox="1">
            <a:spLocks/>
          </p:cNvSpPr>
          <p:nvPr/>
        </p:nvSpPr>
        <p:spPr>
          <a:xfrm>
            <a:off x="7145792" y="1242463"/>
            <a:ext cx="4540024" cy="20286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AB0520"/>
              </a:buClr>
              <a:buFont typeface="Arial"/>
              <a:buChar char="•"/>
              <a:defRPr sz="2000" kern="1200">
                <a:solidFill>
                  <a:srgbClr val="6F868D"/>
                </a:solidFill>
                <a:latin typeface="Verdana"/>
                <a:ea typeface="+mn-ea"/>
                <a:cs typeface="Verdana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AB0520"/>
              </a:buClr>
              <a:buFont typeface="Arial"/>
              <a:buChar char="•"/>
              <a:defRPr sz="1600" kern="1200">
                <a:solidFill>
                  <a:srgbClr val="6F868D"/>
                </a:solidFill>
                <a:latin typeface="Verdana"/>
                <a:ea typeface="+mn-ea"/>
                <a:cs typeface="Verdana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AB0520"/>
              </a:buClr>
              <a:buFont typeface="Arial"/>
              <a:buChar char="•"/>
              <a:defRPr sz="1200" kern="1200">
                <a:solidFill>
                  <a:srgbClr val="6F868D"/>
                </a:solidFill>
                <a:latin typeface="Verdana"/>
                <a:ea typeface="+mn-ea"/>
                <a:cs typeface="Verdana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AB0520"/>
              </a:buClr>
              <a:buFont typeface="Arial"/>
              <a:buChar char="•"/>
              <a:defRPr sz="1200" kern="1200">
                <a:solidFill>
                  <a:srgbClr val="6F868D"/>
                </a:solidFill>
                <a:latin typeface="Verdana"/>
                <a:ea typeface="+mn-ea"/>
                <a:cs typeface="Verdana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AB0520"/>
              </a:buClr>
              <a:buFont typeface="Arial"/>
              <a:buChar char="•"/>
              <a:defRPr sz="1200" kern="1200">
                <a:solidFill>
                  <a:srgbClr val="6F868D"/>
                </a:solidFill>
                <a:latin typeface="Verdana"/>
                <a:ea typeface="+mn-ea"/>
                <a:cs typeface="Verdan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  <a:latin typeface="+mn-lt"/>
              </a:rPr>
              <a:t>Lower percentage of Small Business cases placed</a:t>
            </a:r>
          </a:p>
          <a:p>
            <a:pPr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  <a:latin typeface="+mn-lt"/>
              </a:rPr>
              <a:t>Small Business CM’s are 24.7% of total CM’s but account for 42.8% of Exposure ($60.2M of $140M)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611BB95-5989-2746-2E00-87BC2C2A7AE6}"/>
              </a:ext>
            </a:extLst>
          </p:cNvPr>
          <p:cNvSpPr txBox="1">
            <a:spLocks/>
          </p:cNvSpPr>
          <p:nvPr/>
        </p:nvSpPr>
        <p:spPr>
          <a:xfrm>
            <a:off x="838200" y="49178"/>
            <a:ext cx="10515600" cy="10523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Case Characteristics </a:t>
            </a:r>
            <a:r>
              <a:rPr lang="en-US" dirty="0">
                <a:solidFill>
                  <a:sysClr val="windowText" lastClr="000000"/>
                </a:solidFill>
                <a:latin typeface="+mn-lt"/>
              </a:rPr>
              <a:t>Fixed Over Time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j-ea"/>
              <a:cs typeface="+mj-cs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6BB3334D-609A-3CD9-3764-8BB399F9C2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1766322"/>
              </p:ext>
            </p:extLst>
          </p:nvPr>
        </p:nvGraphicFramePr>
        <p:xfrm>
          <a:off x="7459096" y="4306509"/>
          <a:ext cx="3913416" cy="15616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4472">
                  <a:extLst>
                    <a:ext uri="{9D8B030D-6E8A-4147-A177-3AD203B41FA5}">
                      <a16:colId xmlns:a16="http://schemas.microsoft.com/office/drawing/2014/main" val="2249007175"/>
                    </a:ext>
                  </a:extLst>
                </a:gridCol>
                <a:gridCol w="1304472">
                  <a:extLst>
                    <a:ext uri="{9D8B030D-6E8A-4147-A177-3AD203B41FA5}">
                      <a16:colId xmlns:a16="http://schemas.microsoft.com/office/drawing/2014/main" val="3495579824"/>
                    </a:ext>
                  </a:extLst>
                </a:gridCol>
                <a:gridCol w="1304472">
                  <a:extLst>
                    <a:ext uri="{9D8B030D-6E8A-4147-A177-3AD203B41FA5}">
                      <a16:colId xmlns:a16="http://schemas.microsoft.com/office/drawing/2014/main" val="4056732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Consumer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Sm. Bus.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9498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Placed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69.4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44.2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89753063"/>
                  </a:ext>
                </a:extLst>
              </a:tr>
              <a:tr h="449097">
                <a:tc>
                  <a:txBody>
                    <a:bodyPr/>
                    <a:lstStyle/>
                    <a:p>
                      <a:r>
                        <a:rPr lang="en-US" dirty="0"/>
                        <a:t>Not Placed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10.8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26.0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638842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80.3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60.2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09056726"/>
                  </a:ext>
                </a:extLst>
              </a:tr>
            </a:tbl>
          </a:graphicData>
        </a:graphic>
      </p:graphicFrame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A8B8923C-38E5-B169-4650-DD67511BAD05}"/>
              </a:ext>
            </a:extLst>
          </p:cNvPr>
          <p:cNvSpPr txBox="1">
            <a:spLocks/>
          </p:cNvSpPr>
          <p:nvPr/>
        </p:nvSpPr>
        <p:spPr>
          <a:xfrm>
            <a:off x="7459097" y="3830145"/>
            <a:ext cx="3913416" cy="51919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AB0520"/>
              </a:buClr>
              <a:buFont typeface="Arial"/>
              <a:buChar char="•"/>
              <a:defRPr sz="2000" kern="1200">
                <a:solidFill>
                  <a:srgbClr val="6F868D"/>
                </a:solidFill>
                <a:latin typeface="Verdana"/>
                <a:ea typeface="+mn-ea"/>
                <a:cs typeface="Verdana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AB0520"/>
              </a:buClr>
              <a:buFont typeface="Arial"/>
              <a:buChar char="•"/>
              <a:defRPr sz="1600" kern="1200">
                <a:solidFill>
                  <a:srgbClr val="6F868D"/>
                </a:solidFill>
                <a:latin typeface="Verdana"/>
                <a:ea typeface="+mn-ea"/>
                <a:cs typeface="Verdana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AB0520"/>
              </a:buClr>
              <a:buFont typeface="Arial"/>
              <a:buChar char="•"/>
              <a:defRPr sz="1200" kern="1200">
                <a:solidFill>
                  <a:srgbClr val="6F868D"/>
                </a:solidFill>
                <a:latin typeface="Verdana"/>
                <a:ea typeface="+mn-ea"/>
                <a:cs typeface="Verdana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AB0520"/>
              </a:buClr>
              <a:buFont typeface="Arial"/>
              <a:buChar char="•"/>
              <a:defRPr sz="1200" kern="1200">
                <a:solidFill>
                  <a:srgbClr val="6F868D"/>
                </a:solidFill>
                <a:latin typeface="Verdana"/>
                <a:ea typeface="+mn-ea"/>
                <a:cs typeface="Verdana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AB0520"/>
              </a:buClr>
              <a:buFont typeface="Arial"/>
              <a:buChar char="•"/>
              <a:defRPr sz="1200" kern="1200">
                <a:solidFill>
                  <a:srgbClr val="6F868D"/>
                </a:solidFill>
                <a:latin typeface="Verdana"/>
                <a:ea typeface="+mn-ea"/>
                <a:cs typeface="Verdan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Aft>
                <a:spcPts val="1200"/>
              </a:spcAft>
              <a:buNone/>
            </a:pPr>
            <a:r>
              <a:rPr lang="en-US" sz="2200" dirty="0">
                <a:solidFill>
                  <a:schemeClr val="tx1"/>
                </a:solidFill>
                <a:latin typeface="+mn-lt"/>
              </a:rPr>
              <a:t>Total Exposure, Million $</a:t>
            </a:r>
          </a:p>
        </p:txBody>
      </p:sp>
    </p:spTree>
    <p:extLst>
      <p:ext uri="{BB962C8B-B14F-4D97-AF65-F5344CB8AC3E}">
        <p14:creationId xmlns:p14="http://schemas.microsoft.com/office/powerpoint/2010/main" val="12562664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/>
            <a:fld id="{F1214C19-7B70-E548-A608-340680BFD9AE}" type="slidenum">
              <a:rPr lang="en-US">
                <a:latin typeface="Calibri"/>
              </a:rPr>
              <a:pPr defTabSz="457200"/>
              <a:t>25</a:t>
            </a:fld>
            <a:endParaRPr lang="en-US" dirty="0">
              <a:latin typeface="Calibri"/>
            </a:endParaRPr>
          </a:p>
        </p:txBody>
      </p:sp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0CC9BA2F-F05B-CB06-763E-2C65F00C72BF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913720" y="1188693"/>
          <a:ext cx="5945764" cy="52829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B3679FCB-0BC6-2BBF-91BF-F8DDDD2EA634}"/>
              </a:ext>
            </a:extLst>
          </p:cNvPr>
          <p:cNvSpPr txBox="1">
            <a:spLocks/>
          </p:cNvSpPr>
          <p:nvPr/>
        </p:nvSpPr>
        <p:spPr>
          <a:xfrm>
            <a:off x="7145792" y="1242463"/>
            <a:ext cx="4540024" cy="20286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AB0520"/>
              </a:buClr>
              <a:buFont typeface="Arial"/>
              <a:buChar char="•"/>
              <a:defRPr sz="2000" kern="1200">
                <a:solidFill>
                  <a:srgbClr val="6F868D"/>
                </a:solidFill>
                <a:latin typeface="Verdana"/>
                <a:ea typeface="+mn-ea"/>
                <a:cs typeface="Verdana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AB0520"/>
              </a:buClr>
              <a:buFont typeface="Arial"/>
              <a:buChar char="•"/>
              <a:defRPr sz="1600" kern="1200">
                <a:solidFill>
                  <a:srgbClr val="6F868D"/>
                </a:solidFill>
                <a:latin typeface="Verdana"/>
                <a:ea typeface="+mn-ea"/>
                <a:cs typeface="Verdana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AB0520"/>
              </a:buClr>
              <a:buFont typeface="Arial"/>
              <a:buChar char="•"/>
              <a:defRPr sz="1200" kern="1200">
                <a:solidFill>
                  <a:srgbClr val="6F868D"/>
                </a:solidFill>
                <a:latin typeface="Verdana"/>
                <a:ea typeface="+mn-ea"/>
                <a:cs typeface="Verdana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AB0520"/>
              </a:buClr>
              <a:buFont typeface="Arial"/>
              <a:buChar char="•"/>
              <a:defRPr sz="1200" kern="1200">
                <a:solidFill>
                  <a:srgbClr val="6F868D"/>
                </a:solidFill>
                <a:latin typeface="Verdana"/>
                <a:ea typeface="+mn-ea"/>
                <a:cs typeface="Verdana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AB0520"/>
              </a:buClr>
              <a:buFont typeface="Arial"/>
              <a:buChar char="•"/>
              <a:defRPr sz="1200" kern="1200">
                <a:solidFill>
                  <a:srgbClr val="6F868D"/>
                </a:solidFill>
                <a:latin typeface="Verdana"/>
                <a:ea typeface="+mn-ea"/>
                <a:cs typeface="Verdan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  <a:latin typeface="+mn-lt"/>
              </a:rPr>
              <a:t>Lower percentage of Small Business cases placed</a:t>
            </a:r>
          </a:p>
          <a:p>
            <a:pPr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  <a:latin typeface="+mn-lt"/>
              </a:rPr>
              <a:t>Small Business CM’s are 24.7% of total CM’s but account for 42.8% of Exposure ($60.2M of $140M)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611BB95-5989-2746-2E00-87BC2C2A7AE6}"/>
              </a:ext>
            </a:extLst>
          </p:cNvPr>
          <p:cNvSpPr txBox="1">
            <a:spLocks/>
          </p:cNvSpPr>
          <p:nvPr/>
        </p:nvSpPr>
        <p:spPr>
          <a:xfrm>
            <a:off x="838200" y="49178"/>
            <a:ext cx="10515600" cy="10523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Case Characteristics </a:t>
            </a:r>
            <a:r>
              <a:rPr lang="en-US" dirty="0">
                <a:solidFill>
                  <a:sysClr val="windowText" lastClr="000000"/>
                </a:solidFill>
                <a:latin typeface="+mn-lt"/>
              </a:rPr>
              <a:t>Fixed Over Time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j-ea"/>
              <a:cs typeface="+mj-cs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6BB3334D-609A-3CD9-3764-8BB399F9C286}"/>
              </a:ext>
            </a:extLst>
          </p:cNvPr>
          <p:cNvGraphicFramePr>
            <a:graphicFrameLocks noGrp="1"/>
          </p:cNvGraphicFramePr>
          <p:nvPr/>
        </p:nvGraphicFramePr>
        <p:xfrm>
          <a:off x="7459096" y="4306509"/>
          <a:ext cx="3913416" cy="15616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4472">
                  <a:extLst>
                    <a:ext uri="{9D8B030D-6E8A-4147-A177-3AD203B41FA5}">
                      <a16:colId xmlns:a16="http://schemas.microsoft.com/office/drawing/2014/main" val="2249007175"/>
                    </a:ext>
                  </a:extLst>
                </a:gridCol>
                <a:gridCol w="1304472">
                  <a:extLst>
                    <a:ext uri="{9D8B030D-6E8A-4147-A177-3AD203B41FA5}">
                      <a16:colId xmlns:a16="http://schemas.microsoft.com/office/drawing/2014/main" val="3495579824"/>
                    </a:ext>
                  </a:extLst>
                </a:gridCol>
                <a:gridCol w="1304472">
                  <a:extLst>
                    <a:ext uri="{9D8B030D-6E8A-4147-A177-3AD203B41FA5}">
                      <a16:colId xmlns:a16="http://schemas.microsoft.com/office/drawing/2014/main" val="4056732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Consumer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Sm. Bus.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9498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Placed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69.4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44.2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89753063"/>
                  </a:ext>
                </a:extLst>
              </a:tr>
              <a:tr h="449097">
                <a:tc>
                  <a:txBody>
                    <a:bodyPr/>
                    <a:lstStyle/>
                    <a:p>
                      <a:r>
                        <a:rPr lang="en-US" dirty="0"/>
                        <a:t>Not Placed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10.8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26.0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638842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80.3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60.2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09056726"/>
                  </a:ext>
                </a:extLst>
              </a:tr>
            </a:tbl>
          </a:graphicData>
        </a:graphic>
      </p:graphicFrame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A8B8923C-38E5-B169-4650-DD67511BAD05}"/>
              </a:ext>
            </a:extLst>
          </p:cNvPr>
          <p:cNvSpPr txBox="1">
            <a:spLocks/>
          </p:cNvSpPr>
          <p:nvPr/>
        </p:nvSpPr>
        <p:spPr>
          <a:xfrm>
            <a:off x="7459097" y="3830145"/>
            <a:ext cx="3913416" cy="51919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AB0520"/>
              </a:buClr>
              <a:buFont typeface="Arial"/>
              <a:buChar char="•"/>
              <a:defRPr sz="2000" kern="1200">
                <a:solidFill>
                  <a:srgbClr val="6F868D"/>
                </a:solidFill>
                <a:latin typeface="Verdana"/>
                <a:ea typeface="+mn-ea"/>
                <a:cs typeface="Verdana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AB0520"/>
              </a:buClr>
              <a:buFont typeface="Arial"/>
              <a:buChar char="•"/>
              <a:defRPr sz="1600" kern="1200">
                <a:solidFill>
                  <a:srgbClr val="6F868D"/>
                </a:solidFill>
                <a:latin typeface="Verdana"/>
                <a:ea typeface="+mn-ea"/>
                <a:cs typeface="Verdana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AB0520"/>
              </a:buClr>
              <a:buFont typeface="Arial"/>
              <a:buChar char="•"/>
              <a:defRPr sz="1200" kern="1200">
                <a:solidFill>
                  <a:srgbClr val="6F868D"/>
                </a:solidFill>
                <a:latin typeface="Verdana"/>
                <a:ea typeface="+mn-ea"/>
                <a:cs typeface="Verdana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AB0520"/>
              </a:buClr>
              <a:buFont typeface="Arial"/>
              <a:buChar char="•"/>
              <a:defRPr sz="1200" kern="1200">
                <a:solidFill>
                  <a:srgbClr val="6F868D"/>
                </a:solidFill>
                <a:latin typeface="Verdana"/>
                <a:ea typeface="+mn-ea"/>
                <a:cs typeface="Verdana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AB0520"/>
              </a:buClr>
              <a:buFont typeface="Arial"/>
              <a:buChar char="•"/>
              <a:defRPr sz="1200" kern="1200">
                <a:solidFill>
                  <a:srgbClr val="6F868D"/>
                </a:solidFill>
                <a:latin typeface="Verdana"/>
                <a:ea typeface="+mn-ea"/>
                <a:cs typeface="Verdan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Aft>
                <a:spcPts val="1200"/>
              </a:spcAft>
              <a:buNone/>
            </a:pPr>
            <a:r>
              <a:rPr lang="en-US" sz="2200" dirty="0">
                <a:solidFill>
                  <a:schemeClr val="tx1"/>
                </a:solidFill>
                <a:latin typeface="+mn-lt"/>
              </a:rPr>
              <a:t>Total Exposure, Million $</a:t>
            </a:r>
          </a:p>
        </p:txBody>
      </p:sp>
    </p:spTree>
    <p:extLst>
      <p:ext uri="{BB962C8B-B14F-4D97-AF65-F5344CB8AC3E}">
        <p14:creationId xmlns:p14="http://schemas.microsoft.com/office/powerpoint/2010/main" val="15049471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57400" y="1205536"/>
            <a:ext cx="8561316" cy="2653242"/>
          </a:xfrm>
        </p:spPr>
        <p:txBody>
          <a:bodyPr>
            <a:noAutofit/>
          </a:bodyPr>
          <a:lstStyle/>
          <a:p>
            <a:pPr>
              <a:spcBef>
                <a:spcPts val="1800"/>
              </a:spcBef>
              <a:spcAft>
                <a:spcPts val="1800"/>
              </a:spcAft>
            </a:pPr>
            <a:r>
              <a:rPr lang="en-US" sz="4800" b="0" dirty="0">
                <a:latin typeface="+mn-lt"/>
              </a:rPr>
              <a:t>Data Cleaning &amp; Management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2362200" y="3400424"/>
            <a:ext cx="7772400" cy="26532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 baseline="0">
                <a:solidFill>
                  <a:srgbClr val="0C234B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b="0" dirty="0">
                <a:latin typeface="+mn-lt"/>
              </a:rPr>
              <a:t>Keshav </a:t>
            </a:r>
            <a:r>
              <a:rPr lang="en-US" b="0" dirty="0" err="1">
                <a:latin typeface="+mn-lt"/>
              </a:rPr>
              <a:t>Bhusal</a:t>
            </a:r>
            <a:endParaRPr lang="en-US" b="0" dirty="0">
              <a:latin typeface="+mn-lt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3F86BCE-F4B6-98D5-E26E-CF4D987993C6}"/>
              </a:ext>
            </a:extLst>
          </p:cNvPr>
          <p:cNvGrpSpPr/>
          <p:nvPr/>
        </p:nvGrpSpPr>
        <p:grpSpPr>
          <a:xfrm>
            <a:off x="1652765" y="3948947"/>
            <a:ext cx="1704454" cy="2428199"/>
            <a:chOff x="658715" y="838062"/>
            <a:chExt cx="1565596" cy="1943873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45542C7-7DEF-49EC-BAC7-7E686CA70A56}"/>
                </a:ext>
              </a:extLst>
            </p:cNvPr>
            <p:cNvSpPr txBox="1"/>
            <p:nvPr/>
          </p:nvSpPr>
          <p:spPr>
            <a:xfrm>
              <a:off x="710002" y="2412353"/>
              <a:ext cx="1514309" cy="3695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cs typeface="Times New Roman" panose="02020603050405020304" pitchFamily="18" charset="0"/>
                </a:rPr>
                <a:t>WCC Data</a:t>
              </a:r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36822A89-2F0C-B521-6AD0-56CEB22D5D33}"/>
                </a:ext>
              </a:extLst>
            </p:cNvPr>
            <p:cNvGrpSpPr/>
            <p:nvPr/>
          </p:nvGrpSpPr>
          <p:grpSpPr>
            <a:xfrm>
              <a:off x="658715" y="838062"/>
              <a:ext cx="1565596" cy="1490888"/>
              <a:chOff x="723058" y="847455"/>
              <a:chExt cx="1565596" cy="1490888"/>
            </a:xfrm>
          </p:grpSpPr>
          <p:sp>
            <p:nvSpPr>
              <p:cNvPr id="7" name="Rounded Rectangle 17">
                <a:extLst>
                  <a:ext uri="{FF2B5EF4-FFF2-40B4-BE49-F238E27FC236}">
                    <a16:creationId xmlns:a16="http://schemas.microsoft.com/office/drawing/2014/main" id="{A3D3E7FC-7DF6-E394-2598-6B2BBEB29331}"/>
                  </a:ext>
                </a:extLst>
              </p:cNvPr>
              <p:cNvSpPr/>
              <p:nvPr/>
            </p:nvSpPr>
            <p:spPr>
              <a:xfrm>
                <a:off x="723058" y="847455"/>
                <a:ext cx="1565596" cy="1490888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8" name="Graphic 7" descr="Document with solid fill">
                <a:hlinkClick r:id="rId2" action="ppaction://hlinksldjump"/>
                <a:extLst>
                  <a:ext uri="{FF2B5EF4-FFF2-40B4-BE49-F238E27FC236}">
                    <a16:creationId xmlns:a16="http://schemas.microsoft.com/office/drawing/2014/main" id="{296A32B6-7F86-BA3C-FE4F-CB2D3018DC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1048656" y="1135699"/>
                <a:ext cx="914400" cy="914400"/>
              </a:xfrm>
              <a:prstGeom prst="rect">
                <a:avLst/>
              </a:prstGeom>
            </p:spPr>
          </p:pic>
        </p:grp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A992BA6A-6063-B9C3-9AED-A61827A050FA}"/>
              </a:ext>
            </a:extLst>
          </p:cNvPr>
          <p:cNvGrpSpPr/>
          <p:nvPr/>
        </p:nvGrpSpPr>
        <p:grpSpPr>
          <a:xfrm>
            <a:off x="8969446" y="3948947"/>
            <a:ext cx="1704455" cy="2386043"/>
            <a:chOff x="658715" y="838062"/>
            <a:chExt cx="1565596" cy="1951969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DF5D1AA-66D0-0408-98B7-E0C960DC5863}"/>
                </a:ext>
              </a:extLst>
            </p:cNvPr>
            <p:cNvSpPr txBox="1"/>
            <p:nvPr/>
          </p:nvSpPr>
          <p:spPr>
            <a:xfrm>
              <a:off x="710002" y="2412353"/>
              <a:ext cx="1463022" cy="3776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cs typeface="Times New Roman" panose="02020603050405020304" pitchFamily="18" charset="0"/>
                </a:rPr>
                <a:t>Approach</a:t>
              </a: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1F97584-40C7-B8BA-8C61-C12A2B3C7762}"/>
                </a:ext>
              </a:extLst>
            </p:cNvPr>
            <p:cNvGrpSpPr/>
            <p:nvPr/>
          </p:nvGrpSpPr>
          <p:grpSpPr>
            <a:xfrm>
              <a:off x="658715" y="838062"/>
              <a:ext cx="1565596" cy="1490888"/>
              <a:chOff x="723058" y="847455"/>
              <a:chExt cx="1565596" cy="1490888"/>
            </a:xfrm>
          </p:grpSpPr>
          <p:sp>
            <p:nvSpPr>
              <p:cNvPr id="12" name="Rounded Rectangle 23">
                <a:extLst>
                  <a:ext uri="{FF2B5EF4-FFF2-40B4-BE49-F238E27FC236}">
                    <a16:creationId xmlns:a16="http://schemas.microsoft.com/office/drawing/2014/main" id="{12B2281F-AFFF-DFEA-875B-7D740B14161A}"/>
                  </a:ext>
                </a:extLst>
              </p:cNvPr>
              <p:cNvSpPr/>
              <p:nvPr/>
            </p:nvSpPr>
            <p:spPr>
              <a:xfrm>
                <a:off x="723058" y="847455"/>
                <a:ext cx="1565596" cy="1490888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3" name="Graphic 12" descr="Document with solid fill">
                <a:extLst>
                  <a:ext uri="{FF2B5EF4-FFF2-40B4-BE49-F238E27FC236}">
                    <a16:creationId xmlns:a16="http://schemas.microsoft.com/office/drawing/2014/main" id="{4B07CCDD-4C39-7F9B-8DB2-2C7A7F9E79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1048656" y="1135699"/>
                <a:ext cx="914400" cy="9144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2386318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Group 67">
            <a:extLst>
              <a:ext uri="{FF2B5EF4-FFF2-40B4-BE49-F238E27FC236}">
                <a16:creationId xmlns:a16="http://schemas.microsoft.com/office/drawing/2014/main" id="{6C90504B-740C-7EBC-6DC5-FB16F889E446}"/>
              </a:ext>
            </a:extLst>
          </p:cNvPr>
          <p:cNvGrpSpPr/>
          <p:nvPr/>
        </p:nvGrpSpPr>
        <p:grpSpPr>
          <a:xfrm>
            <a:off x="683265" y="2049434"/>
            <a:ext cx="11059345" cy="4161795"/>
            <a:chOff x="1172767" y="1577616"/>
            <a:chExt cx="10197093" cy="3588346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17348F12-A3C9-C18B-B739-639D7EB2B34C}"/>
                </a:ext>
              </a:extLst>
            </p:cNvPr>
            <p:cNvSpPr/>
            <p:nvPr/>
          </p:nvSpPr>
          <p:spPr>
            <a:xfrm>
              <a:off x="8339531" y="3417692"/>
              <a:ext cx="3030329" cy="1708953"/>
            </a:xfrm>
            <a:prstGeom prst="round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  <a:cs typeface="Times New Roman" panose="02020603050405020304" pitchFamily="18" charset="0"/>
                </a:rPr>
                <a:t>MYCA Mobile</a:t>
              </a:r>
            </a:p>
            <a:p>
              <a:pPr algn="ctr"/>
              <a:endParaRPr lang="en-US" sz="1200" b="1" dirty="0">
                <a:solidFill>
                  <a:schemeClr val="tx1"/>
                </a:solidFill>
                <a:cs typeface="Times New Roman" panose="02020603050405020304" pitchFamily="18" charset="0"/>
              </a:endParaRPr>
            </a:p>
            <a:p>
              <a:r>
                <a:rPr lang="en-US" sz="1800" dirty="0">
                  <a:solidFill>
                    <a:schemeClr val="tx1"/>
                  </a:solidFill>
                  <a:effectLst/>
                  <a:cs typeface="Times New Roman" panose="02020603050405020304" pitchFamily="18" charset="0"/>
                </a:rPr>
                <a:t>Observations: 67.4 M</a:t>
              </a:r>
            </a:p>
            <a:p>
              <a:r>
                <a:rPr lang="en-US" sz="1800" dirty="0">
                  <a:solidFill>
                    <a:schemeClr val="tx1"/>
                  </a:solidFill>
                  <a:effectLst/>
                  <a:cs typeface="Times New Roman" panose="02020603050405020304" pitchFamily="18" charset="0"/>
                </a:rPr>
                <a:t>Credit cases:   2.7 M</a:t>
              </a:r>
            </a:p>
            <a:p>
              <a:r>
                <a:rPr lang="en-US" dirty="0">
                  <a:solidFill>
                    <a:schemeClr val="tx1"/>
                  </a:solidFill>
                  <a:cs typeface="Times New Roman" panose="02020603050405020304" pitchFamily="18" charset="0"/>
                </a:rPr>
                <a:t>Period:  Jan ‘22 –  Sept ‘22</a:t>
              </a:r>
              <a:endParaRPr lang="en-US" b="1" dirty="0">
                <a:solidFill>
                  <a:schemeClr val="tx1"/>
                </a:solidFill>
                <a:cs typeface="Times New Roman" panose="02020603050405020304" pitchFamily="18" charset="0"/>
              </a:endParaRPr>
            </a:p>
          </p:txBody>
        </p: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E0484001-7AF3-1B93-E559-9457C3116A55}"/>
                </a:ext>
              </a:extLst>
            </p:cNvPr>
            <p:cNvGrpSpPr/>
            <p:nvPr/>
          </p:nvGrpSpPr>
          <p:grpSpPr>
            <a:xfrm>
              <a:off x="1172767" y="1577616"/>
              <a:ext cx="9294219" cy="3588346"/>
              <a:chOff x="1172767" y="1437673"/>
              <a:chExt cx="9294219" cy="3588346"/>
            </a:xfrm>
          </p:grpSpPr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FFD1981A-6137-7356-3C61-F6B0DF208F24}"/>
                  </a:ext>
                </a:extLst>
              </p:cNvPr>
              <p:cNvSpPr/>
              <p:nvPr/>
            </p:nvSpPr>
            <p:spPr>
              <a:xfrm>
                <a:off x="4775375" y="3277750"/>
                <a:ext cx="3030329" cy="1708953"/>
              </a:xfrm>
              <a:prstGeom prst="round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MYCA Web</a:t>
                </a:r>
              </a:p>
              <a:p>
                <a:pPr algn="ctr"/>
                <a:endParaRPr lang="en-US" sz="1200" b="1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  <a:p>
                <a:r>
                  <a:rPr lang="en-US" sz="1800" dirty="0">
                    <a:solidFill>
                      <a:schemeClr val="tx1"/>
                    </a:solidFill>
                    <a:effectLst/>
                    <a:cs typeface="Times New Roman" panose="02020603050405020304" pitchFamily="18" charset="0"/>
                  </a:rPr>
                  <a:t>Observations: 43.6 M</a:t>
                </a:r>
              </a:p>
              <a:p>
                <a:r>
                  <a:rPr lang="en-US" sz="1800" dirty="0">
                    <a:solidFill>
                      <a:schemeClr val="tx1"/>
                    </a:solidFill>
                    <a:effectLst/>
                    <a:cs typeface="Times New Roman" panose="02020603050405020304" pitchFamily="18" charset="0"/>
                  </a:rPr>
                  <a:t>Credit cases: 1.9M</a:t>
                </a:r>
                <a:endParaRPr lang="en-US" b="1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Period:  Jan ‘22 –  Sept ‘22</a:t>
                </a:r>
                <a:endParaRPr lang="en-US" b="1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</p:txBody>
          </p:sp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7634C75B-BDAD-EA97-0CA4-1F40A392A937}"/>
                  </a:ext>
                </a:extLst>
              </p:cNvPr>
              <p:cNvSpPr/>
              <p:nvPr/>
            </p:nvSpPr>
            <p:spPr>
              <a:xfrm>
                <a:off x="1172767" y="3317066"/>
                <a:ext cx="3030329" cy="1708953"/>
              </a:xfrm>
              <a:prstGeom prst="round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WCC Data</a:t>
                </a:r>
              </a:p>
              <a:p>
                <a:pPr algn="ctr"/>
                <a:endParaRPr lang="en-US" b="1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  <a:p>
                <a:r>
                  <a:rPr lang="en-US" sz="1800" dirty="0">
                    <a:solidFill>
                      <a:schemeClr val="tx1"/>
                    </a:solidFill>
                    <a:effectLst/>
                    <a:cs typeface="Times New Roman" panose="02020603050405020304" pitchFamily="18" charset="0"/>
                  </a:rPr>
                  <a:t>Observations: 152.7M</a:t>
                </a:r>
              </a:p>
              <a:p>
                <a:r>
                  <a:rPr lang="en-US" sz="1800" dirty="0">
                    <a:solidFill>
                      <a:schemeClr val="tx1"/>
                    </a:solidFill>
                    <a:effectLst/>
                    <a:cs typeface="Times New Roman" panose="02020603050405020304" pitchFamily="18" charset="0"/>
                  </a:rPr>
                  <a:t>Credit cases: 4.5 M</a:t>
                </a:r>
              </a:p>
              <a:p>
                <a:r>
                  <a:rPr lang="en-US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Period: Nov ‘12  – Sept ‘22</a:t>
                </a:r>
                <a:endParaRPr lang="en-US" b="1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3D93F09A-5978-0E4D-883F-0BDF6841598C}"/>
                  </a:ext>
                </a:extLst>
              </p:cNvPr>
              <p:cNvGrpSpPr/>
              <p:nvPr/>
            </p:nvGrpSpPr>
            <p:grpSpPr>
              <a:xfrm rot="5400000">
                <a:off x="5443378" y="1465008"/>
                <a:ext cx="1305242" cy="1337127"/>
                <a:chOff x="848549" y="2941745"/>
                <a:chExt cx="1305242" cy="1337127"/>
              </a:xfrm>
            </p:grpSpPr>
            <p:pic>
              <p:nvPicPr>
                <p:cNvPr id="30" name="Graphic 29" descr="Laptop with solid fill">
                  <a:extLst>
                    <a:ext uri="{FF2B5EF4-FFF2-40B4-BE49-F238E27FC236}">
                      <a16:creationId xmlns:a16="http://schemas.microsoft.com/office/drawing/2014/main" id="{F56E53D6-C85E-CD32-FF33-B3475FB5A95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1043970" y="3133881"/>
                  <a:ext cx="914400" cy="914400"/>
                </a:xfrm>
                <a:prstGeom prst="rect">
                  <a:avLst/>
                </a:prstGeom>
              </p:spPr>
            </p:pic>
            <p:sp>
              <p:nvSpPr>
                <p:cNvPr id="31" name="Oval 30">
                  <a:extLst>
                    <a:ext uri="{FF2B5EF4-FFF2-40B4-BE49-F238E27FC236}">
                      <a16:creationId xmlns:a16="http://schemas.microsoft.com/office/drawing/2014/main" id="{55E15056-F7C6-2F00-1AEE-AFCAE6A644B2}"/>
                    </a:ext>
                  </a:extLst>
                </p:cNvPr>
                <p:cNvSpPr/>
                <p:nvPr/>
              </p:nvSpPr>
              <p:spPr>
                <a:xfrm rot="10800000">
                  <a:off x="848549" y="2941745"/>
                  <a:ext cx="1305242" cy="1337127"/>
                </a:xfrm>
                <a:prstGeom prst="ellipse">
                  <a:avLst/>
                </a:prstGeom>
                <a:noFill/>
                <a:ln w="28575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E5996911-4A0B-B8D5-8AB3-CBFFBF7159BA}"/>
                  </a:ext>
                </a:extLst>
              </p:cNvPr>
              <p:cNvGrpSpPr/>
              <p:nvPr/>
            </p:nvGrpSpPr>
            <p:grpSpPr>
              <a:xfrm rot="5400000">
                <a:off x="9078308" y="1386122"/>
                <a:ext cx="1337127" cy="1440229"/>
                <a:chOff x="1079546" y="591526"/>
                <a:chExt cx="1337127" cy="1440229"/>
              </a:xfrm>
            </p:grpSpPr>
            <p:pic>
              <p:nvPicPr>
                <p:cNvPr id="39" name="Graphic 38" descr="Smart Phone with solid fill">
                  <a:extLst>
                    <a:ext uri="{FF2B5EF4-FFF2-40B4-BE49-F238E27FC236}">
                      <a16:creationId xmlns:a16="http://schemas.microsoft.com/office/drawing/2014/main" id="{27C721BA-3A6E-AD0B-BC2E-A9A2BA19FE4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1290910" y="854440"/>
                  <a:ext cx="914400" cy="914400"/>
                </a:xfrm>
                <a:prstGeom prst="rect">
                  <a:avLst/>
                </a:prstGeom>
              </p:spPr>
            </p:pic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792A35DB-B11C-BD8E-F6A3-EE1ED54519B2}"/>
                    </a:ext>
                  </a:extLst>
                </p:cNvPr>
                <p:cNvSpPr/>
                <p:nvPr/>
              </p:nvSpPr>
              <p:spPr>
                <a:xfrm rot="16200000">
                  <a:off x="1027995" y="643077"/>
                  <a:ext cx="1440229" cy="1337127"/>
                </a:xfrm>
                <a:prstGeom prst="ellipse">
                  <a:avLst/>
                </a:prstGeom>
                <a:noFill/>
                <a:ln w="28575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F91A8604-47C0-3B3F-1696-C5B161120F2F}"/>
                  </a:ext>
                </a:extLst>
              </p:cNvPr>
              <p:cNvGrpSpPr/>
              <p:nvPr/>
            </p:nvGrpSpPr>
            <p:grpSpPr>
              <a:xfrm rot="5400000">
                <a:off x="2106972" y="1496891"/>
                <a:ext cx="1337127" cy="1305242"/>
                <a:chOff x="1195834" y="4880481"/>
                <a:chExt cx="1337127" cy="1305242"/>
              </a:xfrm>
            </p:grpSpPr>
            <p:sp>
              <p:nvSpPr>
                <p:cNvPr id="38" name="Oval 37">
                  <a:extLst>
                    <a:ext uri="{FF2B5EF4-FFF2-40B4-BE49-F238E27FC236}">
                      <a16:creationId xmlns:a16="http://schemas.microsoft.com/office/drawing/2014/main" id="{D8850690-1428-894F-D71D-DCA615276303}"/>
                    </a:ext>
                  </a:extLst>
                </p:cNvPr>
                <p:cNvSpPr/>
                <p:nvPr/>
              </p:nvSpPr>
              <p:spPr>
                <a:xfrm rot="16200000">
                  <a:off x="1211777" y="4864538"/>
                  <a:ext cx="1305242" cy="1337127"/>
                </a:xfrm>
                <a:prstGeom prst="ellipse">
                  <a:avLst/>
                </a:prstGeom>
                <a:noFill/>
                <a:ln w="28575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blipFill>
                      <a:blip r:embed="rId6"/>
                      <a:tile tx="0" ty="0" sx="100000" sy="100000" flip="none" algn="tl"/>
                    </a:blipFill>
                  </a:endParaRPr>
                </a:p>
              </p:txBody>
            </p:sp>
            <p:pic>
              <p:nvPicPr>
                <p:cNvPr id="47" name="Graphic 46" descr="Raw Materials outline">
                  <a:extLst>
                    <a:ext uri="{FF2B5EF4-FFF2-40B4-BE49-F238E27FC236}">
                      <a16:creationId xmlns:a16="http://schemas.microsoft.com/office/drawing/2014/main" id="{EC82BC2A-1A2B-BB91-4C41-EB917B5CCDD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1407199" y="5075903"/>
                  <a:ext cx="914400" cy="914400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148B2C72-C37E-6BCB-8169-65760DCD7842}"/>
              </a:ext>
            </a:extLst>
          </p:cNvPr>
          <p:cNvSpPr txBox="1"/>
          <p:nvPr/>
        </p:nvSpPr>
        <p:spPr>
          <a:xfrm>
            <a:off x="174171" y="470677"/>
            <a:ext cx="11756572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800" dirty="0">
                <a:cs typeface="Times New Roman" panose="02020603050405020304" pitchFamily="18" charset="0"/>
              </a:rPr>
              <a:t>Three Data Sets</a:t>
            </a:r>
          </a:p>
        </p:txBody>
      </p:sp>
    </p:spTree>
    <p:extLst>
      <p:ext uri="{BB962C8B-B14F-4D97-AF65-F5344CB8AC3E}">
        <p14:creationId xmlns:p14="http://schemas.microsoft.com/office/powerpoint/2010/main" val="15645629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46E9AA-07A2-24E3-A355-D30A63A146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7350" y="1886858"/>
            <a:ext cx="3884386" cy="4571998"/>
          </a:xfrm>
          <a:noFill/>
          <a:ln w="25400">
            <a:solidFill>
              <a:schemeClr val="tx1"/>
            </a:solidFill>
          </a:ln>
        </p:spPr>
        <p:txBody>
          <a:bodyPr anchor="ctr">
            <a:normAutofit/>
          </a:bodyPr>
          <a:lstStyle/>
          <a:p>
            <a:pPr marL="0" indent="0" algn="ctr">
              <a:lnSpc>
                <a:spcPct val="100000"/>
              </a:lnSpc>
              <a:buNone/>
            </a:pPr>
            <a:endParaRPr lang="en-US" sz="3200" u="sng" dirty="0">
              <a:solidFill>
                <a:schemeClr val="tx1"/>
              </a:solidFill>
              <a:latin typeface="+mn-lt"/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en-US" sz="3200" b="1" dirty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t>Missing &amp; Weird Values </a:t>
            </a:r>
          </a:p>
          <a:p>
            <a:pPr marL="0" indent="0" algn="ctr">
              <a:lnSpc>
                <a:spcPct val="100000"/>
              </a:lnSpc>
              <a:buNone/>
            </a:pPr>
            <a:endParaRPr lang="en-US" sz="3200" b="1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3200" b="1" u="sng" dirty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t>Imputation</a:t>
            </a:r>
          </a:p>
          <a:p>
            <a:pPr marL="401638" indent="-344488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t>Last Observation Carried Forward</a:t>
            </a:r>
            <a:endParaRPr lang="en-US" sz="4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  <a:p>
            <a:pPr marL="401638" indent="-344488" algn="l"/>
            <a:r>
              <a:rPr lang="en-US" sz="3000" dirty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t>Median fills</a:t>
            </a: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380EF11-7DDD-CD74-1954-AD4108B3149D}"/>
              </a:ext>
            </a:extLst>
          </p:cNvPr>
          <p:cNvSpPr txBox="1">
            <a:spLocks/>
          </p:cNvSpPr>
          <p:nvPr/>
        </p:nvSpPr>
        <p:spPr>
          <a:xfrm>
            <a:off x="226786" y="1872343"/>
            <a:ext cx="3733800" cy="458651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b="1" dirty="0">
                <a:cs typeface="Times New Roman" panose="02020603050405020304" pitchFamily="18" charset="0"/>
              </a:rPr>
              <a:t>Merging Datasets 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60FB7AB-1239-037D-0BC1-C9B58955CF7D}"/>
              </a:ext>
            </a:extLst>
          </p:cNvPr>
          <p:cNvSpPr txBox="1">
            <a:spLocks/>
          </p:cNvSpPr>
          <p:nvPr/>
        </p:nvSpPr>
        <p:spPr>
          <a:xfrm>
            <a:off x="8289472" y="1886858"/>
            <a:ext cx="3733800" cy="4571998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600" b="1" dirty="0">
                <a:cs typeface="Times New Roman" panose="02020603050405020304" pitchFamily="18" charset="0"/>
              </a:rPr>
              <a:t>Align &amp;Truncate</a:t>
            </a:r>
            <a:r>
              <a:rPr lang="en-US" b="1" dirty="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A87AB1D-9D26-B02A-6AC7-1B886E8F0118}"/>
              </a:ext>
            </a:extLst>
          </p:cNvPr>
          <p:cNvSpPr txBox="1"/>
          <p:nvPr/>
        </p:nvSpPr>
        <p:spPr>
          <a:xfrm>
            <a:off x="226787" y="280359"/>
            <a:ext cx="11796486" cy="116955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7000" dirty="0"/>
              <a:t>Approach</a:t>
            </a:r>
          </a:p>
        </p:txBody>
      </p:sp>
    </p:spTree>
    <p:extLst>
      <p:ext uri="{BB962C8B-B14F-4D97-AF65-F5344CB8AC3E}">
        <p14:creationId xmlns:p14="http://schemas.microsoft.com/office/powerpoint/2010/main" val="27804748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roup 53">
            <a:extLst>
              <a:ext uri="{FF2B5EF4-FFF2-40B4-BE49-F238E27FC236}">
                <a16:creationId xmlns:a16="http://schemas.microsoft.com/office/drawing/2014/main" id="{AE11A6FE-4AB3-FCC4-C166-26E36770DF0E}"/>
              </a:ext>
            </a:extLst>
          </p:cNvPr>
          <p:cNvGrpSpPr/>
          <p:nvPr/>
        </p:nvGrpSpPr>
        <p:grpSpPr>
          <a:xfrm>
            <a:off x="681237" y="1536528"/>
            <a:ext cx="4185732" cy="5168367"/>
            <a:chOff x="528199" y="665574"/>
            <a:chExt cx="4186454" cy="5382878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17348F12-A3C9-C18B-B739-639D7EB2B34C}"/>
                </a:ext>
              </a:extLst>
            </p:cNvPr>
            <p:cNvSpPr/>
            <p:nvPr/>
          </p:nvSpPr>
          <p:spPr>
            <a:xfrm>
              <a:off x="2034952" y="665574"/>
              <a:ext cx="2679701" cy="1509486"/>
            </a:xfrm>
            <a:prstGeom prst="round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  <a:cs typeface="Times New Roman" panose="02020603050405020304" pitchFamily="18" charset="0"/>
                </a:rPr>
                <a:t>MYCA Mobile</a:t>
              </a:r>
            </a:p>
            <a:p>
              <a:pPr algn="ctr"/>
              <a:endParaRPr lang="en-US" b="1" dirty="0">
                <a:solidFill>
                  <a:schemeClr val="tx1"/>
                </a:solidFill>
                <a:cs typeface="Times New Roman" panose="02020603050405020304" pitchFamily="18" charset="0"/>
              </a:endParaRPr>
            </a:p>
            <a:p>
              <a:r>
                <a:rPr lang="en-US" sz="1800" dirty="0">
                  <a:solidFill>
                    <a:schemeClr val="tx1"/>
                  </a:solidFill>
                  <a:effectLst/>
                  <a:cs typeface="Times New Roman" panose="02020603050405020304" pitchFamily="18" charset="0"/>
                </a:rPr>
                <a:t>Observations: 67.4 M</a:t>
              </a:r>
            </a:p>
            <a:p>
              <a:r>
                <a:rPr lang="en-US" sz="1800" dirty="0">
                  <a:solidFill>
                    <a:schemeClr val="tx1"/>
                  </a:solidFill>
                  <a:effectLst/>
                  <a:cs typeface="Times New Roman" panose="02020603050405020304" pitchFamily="18" charset="0"/>
                </a:rPr>
                <a:t>Credit cases: 2.7 M</a:t>
              </a:r>
              <a:endParaRPr lang="en-US" b="1" dirty="0">
                <a:solidFill>
                  <a:schemeClr val="tx1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FFD1981A-6137-7356-3C61-F6B0DF208F24}"/>
                </a:ext>
              </a:extLst>
            </p:cNvPr>
            <p:cNvSpPr/>
            <p:nvPr/>
          </p:nvSpPr>
          <p:spPr>
            <a:xfrm>
              <a:off x="2034952" y="2602270"/>
              <a:ext cx="2679701" cy="1509486"/>
            </a:xfrm>
            <a:prstGeom prst="round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  <a:cs typeface="Times New Roman" panose="02020603050405020304" pitchFamily="18" charset="0"/>
                </a:rPr>
                <a:t>MYCA Web</a:t>
              </a:r>
            </a:p>
            <a:p>
              <a:pPr algn="ctr"/>
              <a:endParaRPr lang="en-US" b="1" dirty="0">
                <a:solidFill>
                  <a:schemeClr val="tx1"/>
                </a:solidFill>
                <a:cs typeface="Times New Roman" panose="02020603050405020304" pitchFamily="18" charset="0"/>
              </a:endParaRPr>
            </a:p>
            <a:p>
              <a:r>
                <a:rPr lang="en-US" sz="1800" dirty="0">
                  <a:solidFill>
                    <a:schemeClr val="tx1"/>
                  </a:solidFill>
                  <a:effectLst/>
                  <a:cs typeface="Times New Roman" panose="02020603050405020304" pitchFamily="18" charset="0"/>
                </a:rPr>
                <a:t>Observations: 43.6 M</a:t>
              </a:r>
            </a:p>
            <a:p>
              <a:r>
                <a:rPr lang="en-US" sz="1800" dirty="0">
                  <a:solidFill>
                    <a:schemeClr val="tx1"/>
                  </a:solidFill>
                  <a:effectLst/>
                  <a:cs typeface="Times New Roman" panose="02020603050405020304" pitchFamily="18" charset="0"/>
                </a:rPr>
                <a:t>Credit cases: 1.9M</a:t>
              </a:r>
              <a:endParaRPr lang="en-US" b="1" dirty="0">
                <a:solidFill>
                  <a:schemeClr val="tx1"/>
                </a:solidFill>
                <a:cs typeface="Times New Roman" panose="02020603050405020304" pitchFamily="18" charset="0"/>
              </a:endParaRPr>
            </a:p>
            <a:p>
              <a:pPr algn="ctr"/>
              <a:endPara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7634C75B-BDAD-EA97-0CA4-1F40A392A937}"/>
                </a:ext>
              </a:extLst>
            </p:cNvPr>
            <p:cNvSpPr/>
            <p:nvPr/>
          </p:nvSpPr>
          <p:spPr>
            <a:xfrm>
              <a:off x="2028862" y="4538966"/>
              <a:ext cx="2679701" cy="1509486"/>
            </a:xfrm>
            <a:prstGeom prst="round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  <a:cs typeface="Times New Roman" panose="02020603050405020304" pitchFamily="18" charset="0"/>
                </a:rPr>
                <a:t>WCC Data</a:t>
              </a:r>
            </a:p>
            <a:p>
              <a:pPr algn="ctr"/>
              <a:endParaRPr lang="en-US" b="1" dirty="0">
                <a:solidFill>
                  <a:schemeClr val="tx1"/>
                </a:solidFill>
                <a:cs typeface="Times New Roman" panose="02020603050405020304" pitchFamily="18" charset="0"/>
              </a:endParaRPr>
            </a:p>
            <a:p>
              <a:r>
                <a:rPr lang="en-US" sz="1800" dirty="0">
                  <a:solidFill>
                    <a:schemeClr val="tx1"/>
                  </a:solidFill>
                  <a:effectLst/>
                  <a:cs typeface="Times New Roman" panose="02020603050405020304" pitchFamily="18" charset="0"/>
                </a:rPr>
                <a:t>Observations: 152.7M</a:t>
              </a:r>
            </a:p>
            <a:p>
              <a:r>
                <a:rPr lang="en-US" sz="1800" dirty="0">
                  <a:solidFill>
                    <a:schemeClr val="tx1"/>
                  </a:solidFill>
                  <a:effectLst/>
                  <a:cs typeface="Times New Roman" panose="02020603050405020304" pitchFamily="18" charset="0"/>
                </a:rPr>
                <a:t>Credit cases: 4.5 M</a:t>
              </a:r>
              <a:endParaRPr lang="en-US" b="1" dirty="0">
                <a:solidFill>
                  <a:schemeClr val="tx1"/>
                </a:solidFill>
                <a:cs typeface="Times New Roman" panose="02020603050405020304" pitchFamily="18" charset="0"/>
              </a:endParaRPr>
            </a:p>
            <a:p>
              <a:pPr algn="ctr"/>
              <a:endPara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3D93F09A-5978-0E4D-883F-0BDF6841598C}"/>
                </a:ext>
              </a:extLst>
            </p:cNvPr>
            <p:cNvGrpSpPr/>
            <p:nvPr/>
          </p:nvGrpSpPr>
          <p:grpSpPr>
            <a:xfrm>
              <a:off x="528199" y="2657747"/>
              <a:ext cx="1305242" cy="1337127"/>
              <a:chOff x="425847" y="2651580"/>
              <a:chExt cx="1305242" cy="1337127"/>
            </a:xfrm>
          </p:grpSpPr>
          <p:pic>
            <p:nvPicPr>
              <p:cNvPr id="30" name="Graphic 29" descr="Laptop with solid fill">
                <a:extLst>
                  <a:ext uri="{FF2B5EF4-FFF2-40B4-BE49-F238E27FC236}">
                    <a16:creationId xmlns:a16="http://schemas.microsoft.com/office/drawing/2014/main" id="{F56E53D6-C85E-CD32-FF33-B3475FB5A95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621268" y="2862944"/>
                <a:ext cx="914400" cy="914400"/>
              </a:xfrm>
              <a:prstGeom prst="rect">
                <a:avLst/>
              </a:prstGeom>
            </p:spPr>
          </p:pic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55E15056-F7C6-2F00-1AEE-AFCAE6A644B2}"/>
                  </a:ext>
                </a:extLst>
              </p:cNvPr>
              <p:cNvSpPr/>
              <p:nvPr/>
            </p:nvSpPr>
            <p:spPr>
              <a:xfrm>
                <a:off x="425847" y="2651580"/>
                <a:ext cx="1305242" cy="1337127"/>
              </a:xfrm>
              <a:prstGeom prst="ellipse">
                <a:avLst/>
              </a:prstGeom>
              <a:noFill/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E5996911-4A0B-B8D5-8AB3-CBFFBF7159BA}"/>
                </a:ext>
              </a:extLst>
            </p:cNvPr>
            <p:cNvGrpSpPr/>
            <p:nvPr/>
          </p:nvGrpSpPr>
          <p:grpSpPr>
            <a:xfrm>
              <a:off x="528199" y="757739"/>
              <a:ext cx="1305242" cy="1337127"/>
              <a:chOff x="643592" y="684125"/>
              <a:chExt cx="1305242" cy="1337127"/>
            </a:xfrm>
          </p:grpSpPr>
          <p:pic>
            <p:nvPicPr>
              <p:cNvPr id="39" name="Graphic 38" descr="Smart Phone with solid fill">
                <a:extLst>
                  <a:ext uri="{FF2B5EF4-FFF2-40B4-BE49-F238E27FC236}">
                    <a16:creationId xmlns:a16="http://schemas.microsoft.com/office/drawing/2014/main" id="{27C721BA-3A6E-AD0B-BC2E-A9A2BA19FE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845103" y="889503"/>
                <a:ext cx="914400" cy="914400"/>
              </a:xfrm>
              <a:prstGeom prst="rect">
                <a:avLst/>
              </a:prstGeom>
            </p:spPr>
          </p:pic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792A35DB-B11C-BD8E-F6A3-EE1ED54519B2}"/>
                  </a:ext>
                </a:extLst>
              </p:cNvPr>
              <p:cNvSpPr/>
              <p:nvPr/>
            </p:nvSpPr>
            <p:spPr>
              <a:xfrm>
                <a:off x="643592" y="684125"/>
                <a:ext cx="1305242" cy="1337127"/>
              </a:xfrm>
              <a:prstGeom prst="ellipse">
                <a:avLst/>
              </a:prstGeom>
              <a:noFill/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F91A8604-47C0-3B3F-1696-C5B161120F2F}"/>
                </a:ext>
              </a:extLst>
            </p:cNvPr>
            <p:cNvGrpSpPr/>
            <p:nvPr/>
          </p:nvGrpSpPr>
          <p:grpSpPr>
            <a:xfrm>
              <a:off x="528199" y="4631370"/>
              <a:ext cx="1305242" cy="1337127"/>
              <a:chOff x="532840" y="4517237"/>
              <a:chExt cx="1305242" cy="1337127"/>
            </a:xfrm>
          </p:grpSpPr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D8850690-1428-894F-D71D-DCA615276303}"/>
                  </a:ext>
                </a:extLst>
              </p:cNvPr>
              <p:cNvSpPr/>
              <p:nvPr/>
            </p:nvSpPr>
            <p:spPr>
              <a:xfrm>
                <a:off x="532840" y="4517237"/>
                <a:ext cx="1305242" cy="1337127"/>
              </a:xfrm>
              <a:prstGeom prst="ellipse">
                <a:avLst/>
              </a:prstGeom>
              <a:noFill/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blipFill>
                    <a:blip r:embed="rId6"/>
                    <a:tile tx="0" ty="0" sx="100000" sy="100000" flip="none" algn="tl"/>
                  </a:blipFill>
                </a:endParaRPr>
              </a:p>
            </p:txBody>
          </p:sp>
          <p:pic>
            <p:nvPicPr>
              <p:cNvPr id="47" name="Graphic 46" descr="Raw Materials outline">
                <a:extLst>
                  <a:ext uri="{FF2B5EF4-FFF2-40B4-BE49-F238E27FC236}">
                    <a16:creationId xmlns:a16="http://schemas.microsoft.com/office/drawing/2014/main" id="{EC82BC2A-1A2B-BB91-4C41-EB917B5CCD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728261" y="4728600"/>
                <a:ext cx="914400" cy="914400"/>
              </a:xfrm>
              <a:prstGeom prst="rect">
                <a:avLst/>
              </a:prstGeom>
            </p:spPr>
          </p:pic>
        </p:grp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CC1C2254-0DB5-8B37-954A-557E9519F0DF}"/>
              </a:ext>
            </a:extLst>
          </p:cNvPr>
          <p:cNvSpPr txBox="1"/>
          <p:nvPr/>
        </p:nvSpPr>
        <p:spPr>
          <a:xfrm>
            <a:off x="-11909" y="285135"/>
            <a:ext cx="12203909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800" dirty="0">
                <a:cs typeface="Times New Roman" panose="02020603050405020304" pitchFamily="18" charset="0"/>
              </a:rPr>
              <a:t>Merging</a:t>
            </a:r>
          </a:p>
        </p:txBody>
      </p:sp>
    </p:spTree>
    <p:extLst>
      <p:ext uri="{BB962C8B-B14F-4D97-AF65-F5344CB8AC3E}">
        <p14:creationId xmlns:p14="http://schemas.microsoft.com/office/powerpoint/2010/main" val="5460126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11400" y="1173691"/>
            <a:ext cx="7772400" cy="2653242"/>
          </a:xfrm>
        </p:spPr>
        <p:txBody>
          <a:bodyPr>
            <a:noAutofit/>
          </a:bodyPr>
          <a:lstStyle/>
          <a:p>
            <a:pPr>
              <a:spcBef>
                <a:spcPts val="1800"/>
              </a:spcBef>
              <a:spcAft>
                <a:spcPts val="1800"/>
              </a:spcAft>
            </a:pPr>
            <a:r>
              <a:rPr lang="en-US" sz="4800" b="0" dirty="0">
                <a:latin typeface="+mn-lt"/>
              </a:rPr>
              <a:t>Introduction &amp; </a:t>
            </a:r>
            <a:br>
              <a:rPr lang="en-US" sz="4800" b="0" dirty="0">
                <a:latin typeface="+mn-lt"/>
              </a:rPr>
            </a:br>
            <a:br>
              <a:rPr lang="en-US" sz="4800" b="0" dirty="0">
                <a:latin typeface="+mn-lt"/>
              </a:rPr>
            </a:br>
            <a:r>
              <a:rPr lang="en-US" sz="4800" b="0" dirty="0">
                <a:latin typeface="+mn-lt"/>
              </a:rPr>
              <a:t>Business Problem</a:t>
            </a:r>
            <a:br>
              <a:rPr lang="en-US" sz="4800" b="0" dirty="0">
                <a:latin typeface="+mn-lt"/>
              </a:rPr>
            </a:br>
            <a:endParaRPr lang="en-US" sz="4800" b="0" dirty="0">
              <a:latin typeface="+mn-lt"/>
            </a:endParaRP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2362200" y="3400424"/>
            <a:ext cx="7772400" cy="26532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 baseline="0">
                <a:solidFill>
                  <a:srgbClr val="0C234B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b="0" dirty="0">
                <a:latin typeface="+mn-lt"/>
              </a:rPr>
              <a:t>Zoey Reed-Spitzer </a:t>
            </a:r>
          </a:p>
        </p:txBody>
      </p:sp>
    </p:spTree>
    <p:extLst>
      <p:ext uri="{BB962C8B-B14F-4D97-AF65-F5344CB8AC3E}">
        <p14:creationId xmlns:p14="http://schemas.microsoft.com/office/powerpoint/2010/main" val="12917066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417C9FD5-BA1D-E2CA-5C1D-9A5627A33335}"/>
              </a:ext>
            </a:extLst>
          </p:cNvPr>
          <p:cNvGrpSpPr/>
          <p:nvPr/>
        </p:nvGrpSpPr>
        <p:grpSpPr>
          <a:xfrm>
            <a:off x="681237" y="1536528"/>
            <a:ext cx="8386862" cy="5168367"/>
            <a:chOff x="809661" y="1198608"/>
            <a:chExt cx="8388309" cy="5382878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5CA7B66A-BCDB-E484-2E8D-AE8142737CF7}"/>
                </a:ext>
              </a:extLst>
            </p:cNvPr>
            <p:cNvGrpSpPr/>
            <p:nvPr/>
          </p:nvGrpSpPr>
          <p:grpSpPr>
            <a:xfrm>
              <a:off x="809661" y="1198608"/>
              <a:ext cx="8388309" cy="5382878"/>
              <a:chOff x="838689" y="734150"/>
              <a:chExt cx="8388309" cy="5382878"/>
            </a:xfrm>
          </p:grpSpPr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AE11A6FE-4AB3-FCC4-C166-26E36770DF0E}"/>
                  </a:ext>
                </a:extLst>
              </p:cNvPr>
              <p:cNvGrpSpPr/>
              <p:nvPr/>
            </p:nvGrpSpPr>
            <p:grpSpPr>
              <a:xfrm>
                <a:off x="838689" y="734150"/>
                <a:ext cx="4186454" cy="5382878"/>
                <a:chOff x="528199" y="665574"/>
                <a:chExt cx="4186454" cy="5382878"/>
              </a:xfrm>
            </p:grpSpPr>
            <p:sp>
              <p:nvSpPr>
                <p:cNvPr id="4" name="Rounded Rectangle 3">
                  <a:extLst>
                    <a:ext uri="{FF2B5EF4-FFF2-40B4-BE49-F238E27FC236}">
                      <a16:creationId xmlns:a16="http://schemas.microsoft.com/office/drawing/2014/main" id="{17348F12-A3C9-C18B-B739-639D7EB2B34C}"/>
                    </a:ext>
                  </a:extLst>
                </p:cNvPr>
                <p:cNvSpPr/>
                <p:nvPr/>
              </p:nvSpPr>
              <p:spPr>
                <a:xfrm>
                  <a:off x="2034952" y="665574"/>
                  <a:ext cx="2679701" cy="1509486"/>
                </a:xfrm>
                <a:prstGeom prst="round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b="1" dirty="0">
                      <a:solidFill>
                        <a:schemeClr val="tx1"/>
                      </a:solidFill>
                    </a:rPr>
                    <a:t>MYCA MOBILE</a:t>
                  </a:r>
                </a:p>
                <a:p>
                  <a:pPr algn="ctr"/>
                  <a:endParaRPr lang="en-US" b="1" dirty="0">
                    <a:solidFill>
                      <a:schemeClr val="tx1"/>
                    </a:solidFill>
                  </a:endParaRPr>
                </a:p>
                <a:p>
                  <a:r>
                    <a:rPr lang="en-US" sz="1800" dirty="0">
                      <a:solidFill>
                        <a:schemeClr val="tx1"/>
                      </a:solidFill>
                      <a:effectLst/>
                      <a:cs typeface="Times New Roman" panose="02020603050405020304" pitchFamily="18" charset="0"/>
                    </a:rPr>
                    <a:t>Observations: 67.4 M</a:t>
                  </a:r>
                </a:p>
                <a:p>
                  <a:r>
                    <a:rPr lang="en-US" sz="1800" dirty="0">
                      <a:solidFill>
                        <a:schemeClr val="tx1"/>
                      </a:solidFill>
                      <a:effectLst/>
                      <a:cs typeface="Times New Roman" panose="02020603050405020304" pitchFamily="18" charset="0"/>
                    </a:rPr>
                    <a:t>Credit cases: 2.7 M</a:t>
                  </a:r>
                  <a:endParaRPr lang="en-US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" name="Rounded Rectangle 4">
                  <a:extLst>
                    <a:ext uri="{FF2B5EF4-FFF2-40B4-BE49-F238E27FC236}">
                      <a16:creationId xmlns:a16="http://schemas.microsoft.com/office/drawing/2014/main" id="{FFD1981A-6137-7356-3C61-F6B0DF208F24}"/>
                    </a:ext>
                  </a:extLst>
                </p:cNvPr>
                <p:cNvSpPr/>
                <p:nvPr/>
              </p:nvSpPr>
              <p:spPr>
                <a:xfrm>
                  <a:off x="2034952" y="2602270"/>
                  <a:ext cx="2679701" cy="1509486"/>
                </a:xfrm>
                <a:prstGeom prst="round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b="1" dirty="0">
                      <a:solidFill>
                        <a:schemeClr val="tx1"/>
                      </a:solidFill>
                    </a:rPr>
                    <a:t>MYCA WEB</a:t>
                  </a:r>
                </a:p>
                <a:p>
                  <a:pPr algn="ctr"/>
                  <a:endParaRPr lang="en-US" b="1" dirty="0">
                    <a:solidFill>
                      <a:schemeClr val="tx1"/>
                    </a:solidFill>
                  </a:endParaRPr>
                </a:p>
                <a:p>
                  <a:r>
                    <a:rPr lang="en-US" sz="1800" dirty="0">
                      <a:solidFill>
                        <a:schemeClr val="tx1"/>
                      </a:solidFill>
                      <a:effectLst/>
                      <a:cs typeface="Times New Roman" panose="02020603050405020304" pitchFamily="18" charset="0"/>
                    </a:rPr>
                    <a:t>Observations: 43.6 M</a:t>
                  </a:r>
                </a:p>
                <a:p>
                  <a:r>
                    <a:rPr lang="en-US" sz="1800" dirty="0">
                      <a:solidFill>
                        <a:schemeClr val="tx1"/>
                      </a:solidFill>
                      <a:effectLst/>
                      <a:cs typeface="Times New Roman" panose="02020603050405020304" pitchFamily="18" charset="0"/>
                    </a:rPr>
                    <a:t>Credit cases: 1.9M</a:t>
                  </a:r>
                  <a:endParaRPr lang="en-US" b="1" dirty="0">
                    <a:solidFill>
                      <a:schemeClr val="tx1"/>
                    </a:solidFill>
                  </a:endParaRPr>
                </a:p>
                <a:p>
                  <a:pPr algn="ctr"/>
                  <a:endParaRPr lang="en-US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" name="Rounded Rectangle 5">
                  <a:extLst>
                    <a:ext uri="{FF2B5EF4-FFF2-40B4-BE49-F238E27FC236}">
                      <a16:creationId xmlns:a16="http://schemas.microsoft.com/office/drawing/2014/main" id="{7634C75B-BDAD-EA97-0CA4-1F40A392A937}"/>
                    </a:ext>
                  </a:extLst>
                </p:cNvPr>
                <p:cNvSpPr/>
                <p:nvPr/>
              </p:nvSpPr>
              <p:spPr>
                <a:xfrm>
                  <a:off x="2028862" y="4538966"/>
                  <a:ext cx="2679701" cy="1509486"/>
                </a:xfrm>
                <a:prstGeom prst="round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b="1" dirty="0">
                      <a:solidFill>
                        <a:schemeClr val="tx1"/>
                      </a:solidFill>
                    </a:rPr>
                    <a:t>WCC Data</a:t>
                  </a:r>
                </a:p>
                <a:p>
                  <a:pPr algn="ctr"/>
                  <a:endParaRPr lang="en-US" b="1" dirty="0">
                    <a:solidFill>
                      <a:schemeClr val="tx1"/>
                    </a:solidFill>
                  </a:endParaRPr>
                </a:p>
                <a:p>
                  <a:r>
                    <a:rPr lang="en-US" sz="1800" dirty="0">
                      <a:solidFill>
                        <a:schemeClr val="tx1"/>
                      </a:solidFill>
                      <a:effectLst/>
                      <a:cs typeface="Times New Roman" panose="02020603050405020304" pitchFamily="18" charset="0"/>
                    </a:rPr>
                    <a:t>Observations: 152.7M</a:t>
                  </a:r>
                </a:p>
                <a:p>
                  <a:r>
                    <a:rPr lang="en-US" sz="1800" dirty="0">
                      <a:solidFill>
                        <a:schemeClr val="tx1"/>
                      </a:solidFill>
                      <a:effectLst/>
                      <a:cs typeface="Times New Roman" panose="02020603050405020304" pitchFamily="18" charset="0"/>
                    </a:rPr>
                    <a:t>Credit cases: 4.5 M</a:t>
                  </a:r>
                  <a:endParaRPr lang="en-US" b="1" dirty="0">
                    <a:solidFill>
                      <a:schemeClr val="tx1"/>
                    </a:solidFill>
                  </a:endParaRPr>
                </a:p>
                <a:p>
                  <a:pPr algn="ctr"/>
                  <a:endParaRPr lang="en-US" b="1" dirty="0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32" name="Group 31">
                  <a:extLst>
                    <a:ext uri="{FF2B5EF4-FFF2-40B4-BE49-F238E27FC236}">
                      <a16:creationId xmlns:a16="http://schemas.microsoft.com/office/drawing/2014/main" id="{3D93F09A-5978-0E4D-883F-0BDF6841598C}"/>
                    </a:ext>
                  </a:extLst>
                </p:cNvPr>
                <p:cNvGrpSpPr/>
                <p:nvPr/>
              </p:nvGrpSpPr>
              <p:grpSpPr>
                <a:xfrm>
                  <a:off x="528199" y="2657747"/>
                  <a:ext cx="1305242" cy="1337127"/>
                  <a:chOff x="425847" y="2651580"/>
                  <a:chExt cx="1305242" cy="1337127"/>
                </a:xfrm>
              </p:grpSpPr>
              <p:pic>
                <p:nvPicPr>
                  <p:cNvPr id="30" name="Graphic 29" descr="Laptop with solid fill">
                    <a:extLst>
                      <a:ext uri="{FF2B5EF4-FFF2-40B4-BE49-F238E27FC236}">
                        <a16:creationId xmlns:a16="http://schemas.microsoft.com/office/drawing/2014/main" id="{F56E53D6-C85E-CD32-FF33-B3475FB5A95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21268" y="2862944"/>
                    <a:ext cx="914400" cy="914400"/>
                  </a:xfrm>
                  <a:prstGeom prst="rect">
                    <a:avLst/>
                  </a:prstGeom>
                </p:spPr>
              </p:pic>
              <p:sp>
                <p:nvSpPr>
                  <p:cNvPr id="31" name="Oval 30">
                    <a:extLst>
                      <a:ext uri="{FF2B5EF4-FFF2-40B4-BE49-F238E27FC236}">
                        <a16:creationId xmlns:a16="http://schemas.microsoft.com/office/drawing/2014/main" id="{55E15056-F7C6-2F00-1AEE-AFCAE6A644B2}"/>
                      </a:ext>
                    </a:extLst>
                  </p:cNvPr>
                  <p:cNvSpPr/>
                  <p:nvPr/>
                </p:nvSpPr>
                <p:spPr>
                  <a:xfrm>
                    <a:off x="425847" y="2651580"/>
                    <a:ext cx="1305242" cy="1337127"/>
                  </a:xfrm>
                  <a:prstGeom prst="ellipse">
                    <a:avLst/>
                  </a:prstGeom>
                  <a:noFill/>
                  <a:ln w="2857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46" name="Group 45">
                  <a:extLst>
                    <a:ext uri="{FF2B5EF4-FFF2-40B4-BE49-F238E27FC236}">
                      <a16:creationId xmlns:a16="http://schemas.microsoft.com/office/drawing/2014/main" id="{E5996911-4A0B-B8D5-8AB3-CBFFBF7159BA}"/>
                    </a:ext>
                  </a:extLst>
                </p:cNvPr>
                <p:cNvGrpSpPr/>
                <p:nvPr/>
              </p:nvGrpSpPr>
              <p:grpSpPr>
                <a:xfrm>
                  <a:off x="528199" y="757739"/>
                  <a:ext cx="1305242" cy="1337127"/>
                  <a:chOff x="643592" y="684125"/>
                  <a:chExt cx="1305242" cy="1337127"/>
                </a:xfrm>
              </p:grpSpPr>
              <p:pic>
                <p:nvPicPr>
                  <p:cNvPr id="39" name="Graphic 38" descr="Smart Phone with solid fill">
                    <a:extLst>
                      <a:ext uri="{FF2B5EF4-FFF2-40B4-BE49-F238E27FC236}">
                        <a16:creationId xmlns:a16="http://schemas.microsoft.com/office/drawing/2014/main" id="{27C721BA-3A6E-AD0B-BC2E-A9A2BA19FE4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45103" y="889503"/>
                    <a:ext cx="914400" cy="914400"/>
                  </a:xfrm>
                  <a:prstGeom prst="rect">
                    <a:avLst/>
                  </a:prstGeom>
                </p:spPr>
              </p:pic>
              <p:sp>
                <p:nvSpPr>
                  <p:cNvPr id="45" name="Oval 44">
                    <a:extLst>
                      <a:ext uri="{FF2B5EF4-FFF2-40B4-BE49-F238E27FC236}">
                        <a16:creationId xmlns:a16="http://schemas.microsoft.com/office/drawing/2014/main" id="{792A35DB-B11C-BD8E-F6A3-EE1ED54519B2}"/>
                      </a:ext>
                    </a:extLst>
                  </p:cNvPr>
                  <p:cNvSpPr/>
                  <p:nvPr/>
                </p:nvSpPr>
                <p:spPr>
                  <a:xfrm>
                    <a:off x="643592" y="684125"/>
                    <a:ext cx="1305242" cy="1337127"/>
                  </a:xfrm>
                  <a:prstGeom prst="ellipse">
                    <a:avLst/>
                  </a:prstGeom>
                  <a:noFill/>
                  <a:ln w="2857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48" name="Group 47">
                  <a:extLst>
                    <a:ext uri="{FF2B5EF4-FFF2-40B4-BE49-F238E27FC236}">
                      <a16:creationId xmlns:a16="http://schemas.microsoft.com/office/drawing/2014/main" id="{F91A8604-47C0-3B3F-1696-C5B161120F2F}"/>
                    </a:ext>
                  </a:extLst>
                </p:cNvPr>
                <p:cNvGrpSpPr/>
                <p:nvPr/>
              </p:nvGrpSpPr>
              <p:grpSpPr>
                <a:xfrm>
                  <a:off x="528199" y="4631370"/>
                  <a:ext cx="1305242" cy="1337127"/>
                  <a:chOff x="532840" y="4517237"/>
                  <a:chExt cx="1305242" cy="1337127"/>
                </a:xfrm>
              </p:grpSpPr>
              <p:sp>
                <p:nvSpPr>
                  <p:cNvPr id="38" name="Oval 37">
                    <a:extLst>
                      <a:ext uri="{FF2B5EF4-FFF2-40B4-BE49-F238E27FC236}">
                        <a16:creationId xmlns:a16="http://schemas.microsoft.com/office/drawing/2014/main" id="{D8850690-1428-894F-D71D-DCA615276303}"/>
                      </a:ext>
                    </a:extLst>
                  </p:cNvPr>
                  <p:cNvSpPr/>
                  <p:nvPr/>
                </p:nvSpPr>
                <p:spPr>
                  <a:xfrm>
                    <a:off x="532840" y="4517237"/>
                    <a:ext cx="1305242" cy="1337127"/>
                  </a:xfrm>
                  <a:prstGeom prst="ellipse">
                    <a:avLst/>
                  </a:prstGeom>
                  <a:noFill/>
                  <a:ln w="2857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blipFill>
                        <a:blip r:embed="rId6"/>
                        <a:tile tx="0" ty="0" sx="100000" sy="100000" flip="none" algn="tl"/>
                      </a:blipFill>
                    </a:endParaRPr>
                  </a:p>
                </p:txBody>
              </p:sp>
              <p:pic>
                <p:nvPicPr>
                  <p:cNvPr id="47" name="Graphic 46" descr="Raw Materials outline">
                    <a:extLst>
                      <a:ext uri="{FF2B5EF4-FFF2-40B4-BE49-F238E27FC236}">
                        <a16:creationId xmlns:a16="http://schemas.microsoft.com/office/drawing/2014/main" id="{EC82BC2A-1A2B-BB91-4C41-EB917B5CCDD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96DAC541-7B7A-43D3-8B79-37D633B846F1}">
                        <asvg:svgBlip xmlns:asvg="http://schemas.microsoft.com/office/drawing/2016/SVG/main" r:embed="rId8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28261" y="4728600"/>
                    <a:ext cx="914400" cy="914400"/>
                  </a:xfrm>
                  <a:prstGeom prst="rect">
                    <a:avLst/>
                  </a:prstGeom>
                </p:spPr>
              </p:pic>
            </p:grpSp>
          </p:grpSp>
          <p:sp>
            <p:nvSpPr>
              <p:cNvPr id="59" name="Alternate Process 58">
                <a:extLst>
                  <a:ext uri="{FF2B5EF4-FFF2-40B4-BE49-F238E27FC236}">
                    <a16:creationId xmlns:a16="http://schemas.microsoft.com/office/drawing/2014/main" id="{63EBA1E4-A6C6-D8E4-B684-813B8204946E}"/>
                  </a:ext>
                </a:extLst>
              </p:cNvPr>
              <p:cNvSpPr/>
              <p:nvPr/>
            </p:nvSpPr>
            <p:spPr>
              <a:xfrm>
                <a:off x="6157816" y="2640143"/>
                <a:ext cx="3069182" cy="1509486"/>
              </a:xfrm>
              <a:prstGeom prst="flowChartAlternateProcess">
                <a:avLst/>
              </a:prstGeom>
              <a:noFill/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E7CB1F4C-B485-840B-DBBD-231B9750DEB7}"/>
                </a:ext>
              </a:extLst>
            </p:cNvPr>
            <p:cNvSpPr txBox="1"/>
            <p:nvPr/>
          </p:nvSpPr>
          <p:spPr>
            <a:xfrm>
              <a:off x="6388675" y="3232917"/>
              <a:ext cx="2448528" cy="13142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b="1" dirty="0"/>
                <a:t>Intermediate Dataset</a:t>
              </a:r>
            </a:p>
            <a:p>
              <a:pPr algn="ctr"/>
              <a:endParaRPr lang="en-US" sz="2000" b="1" dirty="0"/>
            </a:p>
            <a:p>
              <a:pPr algn="ctr"/>
              <a:r>
                <a:rPr lang="en-US" dirty="0">
                  <a:solidFill>
                    <a:schemeClr val="tx1"/>
                  </a:solidFill>
                  <a:effectLst/>
                  <a:cs typeface="Times New Roman" panose="02020603050405020304" pitchFamily="18" charset="0"/>
                </a:rPr>
                <a:t>Observations: 861 K</a:t>
              </a:r>
            </a:p>
            <a:p>
              <a:pPr algn="ctr"/>
              <a:r>
                <a:rPr lang="en-US" dirty="0">
                  <a:solidFill>
                    <a:schemeClr val="tx1"/>
                  </a:solidFill>
                  <a:effectLst/>
                  <a:cs typeface="Times New Roman" panose="02020603050405020304" pitchFamily="18" charset="0"/>
                </a:rPr>
                <a:t>Credit cases: 4,784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Down Arrow 1">
            <a:extLst>
              <a:ext uri="{FF2B5EF4-FFF2-40B4-BE49-F238E27FC236}">
                <a16:creationId xmlns:a16="http://schemas.microsoft.com/office/drawing/2014/main" id="{E8081FE5-11E6-E48A-CBBF-9DC1F980BF6A}"/>
              </a:ext>
            </a:extLst>
          </p:cNvPr>
          <p:cNvSpPr/>
          <p:nvPr/>
        </p:nvSpPr>
        <p:spPr>
          <a:xfrm rot="18123736">
            <a:off x="5158783" y="2681040"/>
            <a:ext cx="330200" cy="1019828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own Arrow 8">
            <a:extLst>
              <a:ext uri="{FF2B5EF4-FFF2-40B4-BE49-F238E27FC236}">
                <a16:creationId xmlns:a16="http://schemas.microsoft.com/office/drawing/2014/main" id="{76A6827A-4BDA-7FEE-24D6-F2F4B3AE6997}"/>
              </a:ext>
            </a:extLst>
          </p:cNvPr>
          <p:cNvSpPr/>
          <p:nvPr/>
        </p:nvSpPr>
        <p:spPr>
          <a:xfrm rot="16200000">
            <a:off x="5239265" y="3651933"/>
            <a:ext cx="330200" cy="878597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own Arrow 9">
            <a:extLst>
              <a:ext uri="{FF2B5EF4-FFF2-40B4-BE49-F238E27FC236}">
                <a16:creationId xmlns:a16="http://schemas.microsoft.com/office/drawing/2014/main" id="{A2584D2D-78D0-BE9C-BA66-35FC237BC2F7}"/>
              </a:ext>
            </a:extLst>
          </p:cNvPr>
          <p:cNvSpPr/>
          <p:nvPr/>
        </p:nvSpPr>
        <p:spPr>
          <a:xfrm rot="14470456">
            <a:off x="5199370" y="4549903"/>
            <a:ext cx="330200" cy="967911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7EF9A5C-D7EF-F3F6-1DCD-E9DE4FA16363}"/>
              </a:ext>
            </a:extLst>
          </p:cNvPr>
          <p:cNvSpPr txBox="1"/>
          <p:nvPr/>
        </p:nvSpPr>
        <p:spPr>
          <a:xfrm>
            <a:off x="-11909" y="285135"/>
            <a:ext cx="12203909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800" dirty="0">
                <a:cs typeface="Times New Roman" panose="02020603050405020304" pitchFamily="18" charset="0"/>
              </a:rPr>
              <a:t>Merging</a:t>
            </a:r>
          </a:p>
        </p:txBody>
      </p:sp>
    </p:spTree>
    <p:extLst>
      <p:ext uri="{BB962C8B-B14F-4D97-AF65-F5344CB8AC3E}">
        <p14:creationId xmlns:p14="http://schemas.microsoft.com/office/powerpoint/2010/main" val="24369413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417C9FD5-BA1D-E2CA-5C1D-9A5627A33335}"/>
              </a:ext>
            </a:extLst>
          </p:cNvPr>
          <p:cNvGrpSpPr/>
          <p:nvPr/>
        </p:nvGrpSpPr>
        <p:grpSpPr>
          <a:xfrm>
            <a:off x="681237" y="1536528"/>
            <a:ext cx="11216065" cy="5168367"/>
            <a:chOff x="809661" y="1198608"/>
            <a:chExt cx="11218000" cy="5382878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5CA7B66A-BCDB-E484-2E8D-AE8142737CF7}"/>
                </a:ext>
              </a:extLst>
            </p:cNvPr>
            <p:cNvGrpSpPr/>
            <p:nvPr/>
          </p:nvGrpSpPr>
          <p:grpSpPr>
            <a:xfrm>
              <a:off x="809661" y="1198608"/>
              <a:ext cx="11218000" cy="5382878"/>
              <a:chOff x="838689" y="734150"/>
              <a:chExt cx="11218000" cy="5382878"/>
            </a:xfrm>
          </p:grpSpPr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ED56D17D-A67A-DFAD-3079-2BF4A21F9624}"/>
                  </a:ext>
                </a:extLst>
              </p:cNvPr>
              <p:cNvSpPr/>
              <p:nvPr/>
            </p:nvSpPr>
            <p:spPr>
              <a:xfrm>
                <a:off x="10163331" y="2438520"/>
                <a:ext cx="1893358" cy="1912732"/>
              </a:xfrm>
              <a:prstGeom prst="ellipse">
                <a:avLst/>
              </a:prstGeom>
              <a:noFill/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AE11A6FE-4AB3-FCC4-C166-26E36770DF0E}"/>
                  </a:ext>
                </a:extLst>
              </p:cNvPr>
              <p:cNvGrpSpPr/>
              <p:nvPr/>
            </p:nvGrpSpPr>
            <p:grpSpPr>
              <a:xfrm>
                <a:off x="838689" y="734150"/>
                <a:ext cx="4186454" cy="5382878"/>
                <a:chOff x="528199" y="665574"/>
                <a:chExt cx="4186454" cy="5382878"/>
              </a:xfrm>
            </p:grpSpPr>
            <p:sp>
              <p:nvSpPr>
                <p:cNvPr id="4" name="Rounded Rectangle 3">
                  <a:extLst>
                    <a:ext uri="{FF2B5EF4-FFF2-40B4-BE49-F238E27FC236}">
                      <a16:creationId xmlns:a16="http://schemas.microsoft.com/office/drawing/2014/main" id="{17348F12-A3C9-C18B-B739-639D7EB2B34C}"/>
                    </a:ext>
                  </a:extLst>
                </p:cNvPr>
                <p:cNvSpPr/>
                <p:nvPr/>
              </p:nvSpPr>
              <p:spPr>
                <a:xfrm>
                  <a:off x="2034952" y="665574"/>
                  <a:ext cx="2679701" cy="1509486"/>
                </a:xfrm>
                <a:prstGeom prst="round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b="1" dirty="0">
                      <a:solidFill>
                        <a:schemeClr val="tx1"/>
                      </a:solidFill>
                    </a:rPr>
                    <a:t>MYCA Mobile</a:t>
                  </a:r>
                </a:p>
                <a:p>
                  <a:pPr algn="ctr"/>
                  <a:endParaRPr lang="en-US" b="1" dirty="0">
                    <a:solidFill>
                      <a:schemeClr val="tx1"/>
                    </a:solidFill>
                  </a:endParaRPr>
                </a:p>
                <a:p>
                  <a:r>
                    <a:rPr lang="en-US" sz="1800" dirty="0">
                      <a:solidFill>
                        <a:schemeClr val="tx1"/>
                      </a:solidFill>
                      <a:effectLst/>
                      <a:cs typeface="Times New Roman" panose="02020603050405020304" pitchFamily="18" charset="0"/>
                    </a:rPr>
                    <a:t>Observations: 67.4 M</a:t>
                  </a:r>
                </a:p>
                <a:p>
                  <a:r>
                    <a:rPr lang="en-US" sz="1800" dirty="0">
                      <a:solidFill>
                        <a:schemeClr val="tx1"/>
                      </a:solidFill>
                      <a:effectLst/>
                      <a:cs typeface="Times New Roman" panose="02020603050405020304" pitchFamily="18" charset="0"/>
                    </a:rPr>
                    <a:t>Credit cases: 2.7 M</a:t>
                  </a:r>
                  <a:endParaRPr lang="en-US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" name="Rounded Rectangle 4">
                  <a:extLst>
                    <a:ext uri="{FF2B5EF4-FFF2-40B4-BE49-F238E27FC236}">
                      <a16:creationId xmlns:a16="http://schemas.microsoft.com/office/drawing/2014/main" id="{FFD1981A-6137-7356-3C61-F6B0DF208F24}"/>
                    </a:ext>
                  </a:extLst>
                </p:cNvPr>
                <p:cNvSpPr/>
                <p:nvPr/>
              </p:nvSpPr>
              <p:spPr>
                <a:xfrm>
                  <a:off x="2034952" y="2602270"/>
                  <a:ext cx="2679701" cy="1509486"/>
                </a:xfrm>
                <a:prstGeom prst="round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b="1" dirty="0">
                      <a:solidFill>
                        <a:schemeClr val="tx1"/>
                      </a:solidFill>
                    </a:rPr>
                    <a:t>MYCA Web</a:t>
                  </a:r>
                </a:p>
                <a:p>
                  <a:pPr algn="ctr"/>
                  <a:endParaRPr lang="en-US" b="1" dirty="0">
                    <a:solidFill>
                      <a:schemeClr val="tx1"/>
                    </a:solidFill>
                  </a:endParaRPr>
                </a:p>
                <a:p>
                  <a:r>
                    <a:rPr lang="en-US" sz="1800" dirty="0">
                      <a:solidFill>
                        <a:schemeClr val="tx1"/>
                      </a:solidFill>
                      <a:effectLst/>
                      <a:cs typeface="Times New Roman" panose="02020603050405020304" pitchFamily="18" charset="0"/>
                    </a:rPr>
                    <a:t>Observations: 43.6 M</a:t>
                  </a:r>
                </a:p>
                <a:p>
                  <a:r>
                    <a:rPr lang="en-US" sz="1800" dirty="0">
                      <a:solidFill>
                        <a:schemeClr val="tx1"/>
                      </a:solidFill>
                      <a:effectLst/>
                      <a:cs typeface="Times New Roman" panose="02020603050405020304" pitchFamily="18" charset="0"/>
                    </a:rPr>
                    <a:t>Credit cases: 1.9M</a:t>
                  </a:r>
                  <a:endParaRPr lang="en-US" b="1" dirty="0">
                    <a:solidFill>
                      <a:schemeClr val="tx1"/>
                    </a:solidFill>
                  </a:endParaRPr>
                </a:p>
                <a:p>
                  <a:pPr algn="ctr"/>
                  <a:endParaRPr lang="en-US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" name="Rounded Rectangle 5">
                  <a:extLst>
                    <a:ext uri="{FF2B5EF4-FFF2-40B4-BE49-F238E27FC236}">
                      <a16:creationId xmlns:a16="http://schemas.microsoft.com/office/drawing/2014/main" id="{7634C75B-BDAD-EA97-0CA4-1F40A392A937}"/>
                    </a:ext>
                  </a:extLst>
                </p:cNvPr>
                <p:cNvSpPr/>
                <p:nvPr/>
              </p:nvSpPr>
              <p:spPr>
                <a:xfrm>
                  <a:off x="2028862" y="4538966"/>
                  <a:ext cx="2679701" cy="1509486"/>
                </a:xfrm>
                <a:prstGeom prst="round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b="1" dirty="0">
                      <a:solidFill>
                        <a:schemeClr val="tx1"/>
                      </a:solidFill>
                    </a:rPr>
                    <a:t>WCC Data</a:t>
                  </a:r>
                </a:p>
                <a:p>
                  <a:pPr algn="ctr"/>
                  <a:endParaRPr lang="en-US" b="1" dirty="0">
                    <a:solidFill>
                      <a:schemeClr val="tx1"/>
                    </a:solidFill>
                  </a:endParaRPr>
                </a:p>
                <a:p>
                  <a:r>
                    <a:rPr lang="en-US" sz="1800" dirty="0">
                      <a:solidFill>
                        <a:schemeClr val="tx1"/>
                      </a:solidFill>
                      <a:effectLst/>
                      <a:cs typeface="Times New Roman" panose="02020603050405020304" pitchFamily="18" charset="0"/>
                    </a:rPr>
                    <a:t>Observations: 152.7M</a:t>
                  </a:r>
                </a:p>
                <a:p>
                  <a:r>
                    <a:rPr lang="en-US" sz="1800" dirty="0">
                      <a:solidFill>
                        <a:schemeClr val="tx1"/>
                      </a:solidFill>
                      <a:effectLst/>
                      <a:cs typeface="Times New Roman" panose="02020603050405020304" pitchFamily="18" charset="0"/>
                    </a:rPr>
                    <a:t>Credit cases: 4.5 M</a:t>
                  </a:r>
                  <a:endParaRPr lang="en-US" b="1" dirty="0">
                    <a:solidFill>
                      <a:schemeClr val="tx1"/>
                    </a:solidFill>
                  </a:endParaRPr>
                </a:p>
                <a:p>
                  <a:pPr algn="ctr"/>
                  <a:endParaRPr lang="en-US" b="1" dirty="0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32" name="Group 31">
                  <a:extLst>
                    <a:ext uri="{FF2B5EF4-FFF2-40B4-BE49-F238E27FC236}">
                      <a16:creationId xmlns:a16="http://schemas.microsoft.com/office/drawing/2014/main" id="{3D93F09A-5978-0E4D-883F-0BDF6841598C}"/>
                    </a:ext>
                  </a:extLst>
                </p:cNvPr>
                <p:cNvGrpSpPr/>
                <p:nvPr/>
              </p:nvGrpSpPr>
              <p:grpSpPr>
                <a:xfrm>
                  <a:off x="528199" y="2657747"/>
                  <a:ext cx="1305242" cy="1337127"/>
                  <a:chOff x="425847" y="2651580"/>
                  <a:chExt cx="1305242" cy="1337127"/>
                </a:xfrm>
              </p:grpSpPr>
              <p:pic>
                <p:nvPicPr>
                  <p:cNvPr id="30" name="Graphic 29" descr="Laptop with solid fill">
                    <a:extLst>
                      <a:ext uri="{FF2B5EF4-FFF2-40B4-BE49-F238E27FC236}">
                        <a16:creationId xmlns:a16="http://schemas.microsoft.com/office/drawing/2014/main" id="{F56E53D6-C85E-CD32-FF33-B3475FB5A95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21268" y="2862944"/>
                    <a:ext cx="914400" cy="914400"/>
                  </a:xfrm>
                  <a:prstGeom prst="rect">
                    <a:avLst/>
                  </a:prstGeom>
                </p:spPr>
              </p:pic>
              <p:sp>
                <p:nvSpPr>
                  <p:cNvPr id="31" name="Oval 30">
                    <a:extLst>
                      <a:ext uri="{FF2B5EF4-FFF2-40B4-BE49-F238E27FC236}">
                        <a16:creationId xmlns:a16="http://schemas.microsoft.com/office/drawing/2014/main" id="{55E15056-F7C6-2F00-1AEE-AFCAE6A644B2}"/>
                      </a:ext>
                    </a:extLst>
                  </p:cNvPr>
                  <p:cNvSpPr/>
                  <p:nvPr/>
                </p:nvSpPr>
                <p:spPr>
                  <a:xfrm>
                    <a:off x="425847" y="2651580"/>
                    <a:ext cx="1305242" cy="1337127"/>
                  </a:xfrm>
                  <a:prstGeom prst="ellipse">
                    <a:avLst/>
                  </a:prstGeom>
                  <a:noFill/>
                  <a:ln w="2857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46" name="Group 45">
                  <a:extLst>
                    <a:ext uri="{FF2B5EF4-FFF2-40B4-BE49-F238E27FC236}">
                      <a16:creationId xmlns:a16="http://schemas.microsoft.com/office/drawing/2014/main" id="{E5996911-4A0B-B8D5-8AB3-CBFFBF7159BA}"/>
                    </a:ext>
                  </a:extLst>
                </p:cNvPr>
                <p:cNvGrpSpPr/>
                <p:nvPr/>
              </p:nvGrpSpPr>
              <p:grpSpPr>
                <a:xfrm>
                  <a:off x="528199" y="757739"/>
                  <a:ext cx="1305242" cy="1337127"/>
                  <a:chOff x="643592" y="684125"/>
                  <a:chExt cx="1305242" cy="1337127"/>
                </a:xfrm>
              </p:grpSpPr>
              <p:pic>
                <p:nvPicPr>
                  <p:cNvPr id="39" name="Graphic 38" descr="Smart Phone with solid fill">
                    <a:extLst>
                      <a:ext uri="{FF2B5EF4-FFF2-40B4-BE49-F238E27FC236}">
                        <a16:creationId xmlns:a16="http://schemas.microsoft.com/office/drawing/2014/main" id="{27C721BA-3A6E-AD0B-BC2E-A9A2BA19FE4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45103" y="889503"/>
                    <a:ext cx="914400" cy="914400"/>
                  </a:xfrm>
                  <a:prstGeom prst="rect">
                    <a:avLst/>
                  </a:prstGeom>
                </p:spPr>
              </p:pic>
              <p:sp>
                <p:nvSpPr>
                  <p:cNvPr id="45" name="Oval 44">
                    <a:extLst>
                      <a:ext uri="{FF2B5EF4-FFF2-40B4-BE49-F238E27FC236}">
                        <a16:creationId xmlns:a16="http://schemas.microsoft.com/office/drawing/2014/main" id="{792A35DB-B11C-BD8E-F6A3-EE1ED54519B2}"/>
                      </a:ext>
                    </a:extLst>
                  </p:cNvPr>
                  <p:cNvSpPr/>
                  <p:nvPr/>
                </p:nvSpPr>
                <p:spPr>
                  <a:xfrm>
                    <a:off x="643592" y="684125"/>
                    <a:ext cx="1305242" cy="1337127"/>
                  </a:xfrm>
                  <a:prstGeom prst="ellipse">
                    <a:avLst/>
                  </a:prstGeom>
                  <a:noFill/>
                  <a:ln w="2857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48" name="Group 47">
                  <a:extLst>
                    <a:ext uri="{FF2B5EF4-FFF2-40B4-BE49-F238E27FC236}">
                      <a16:creationId xmlns:a16="http://schemas.microsoft.com/office/drawing/2014/main" id="{F91A8604-47C0-3B3F-1696-C5B161120F2F}"/>
                    </a:ext>
                  </a:extLst>
                </p:cNvPr>
                <p:cNvGrpSpPr/>
                <p:nvPr/>
              </p:nvGrpSpPr>
              <p:grpSpPr>
                <a:xfrm>
                  <a:off x="528199" y="4631370"/>
                  <a:ext cx="1305242" cy="1337127"/>
                  <a:chOff x="532840" y="4517237"/>
                  <a:chExt cx="1305242" cy="1337127"/>
                </a:xfrm>
              </p:grpSpPr>
              <p:sp>
                <p:nvSpPr>
                  <p:cNvPr id="38" name="Oval 37">
                    <a:extLst>
                      <a:ext uri="{FF2B5EF4-FFF2-40B4-BE49-F238E27FC236}">
                        <a16:creationId xmlns:a16="http://schemas.microsoft.com/office/drawing/2014/main" id="{D8850690-1428-894F-D71D-DCA615276303}"/>
                      </a:ext>
                    </a:extLst>
                  </p:cNvPr>
                  <p:cNvSpPr/>
                  <p:nvPr/>
                </p:nvSpPr>
                <p:spPr>
                  <a:xfrm>
                    <a:off x="532840" y="4517237"/>
                    <a:ext cx="1305242" cy="1337127"/>
                  </a:xfrm>
                  <a:prstGeom prst="ellipse">
                    <a:avLst/>
                  </a:prstGeom>
                  <a:noFill/>
                  <a:ln w="2857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blipFill>
                        <a:blip r:embed="rId6"/>
                        <a:tile tx="0" ty="0" sx="100000" sy="100000" flip="none" algn="tl"/>
                      </a:blipFill>
                    </a:endParaRPr>
                  </a:p>
                </p:txBody>
              </p:sp>
              <p:pic>
                <p:nvPicPr>
                  <p:cNvPr id="47" name="Graphic 46" descr="Raw Materials outline">
                    <a:extLst>
                      <a:ext uri="{FF2B5EF4-FFF2-40B4-BE49-F238E27FC236}">
                        <a16:creationId xmlns:a16="http://schemas.microsoft.com/office/drawing/2014/main" id="{EC82BC2A-1A2B-BB91-4C41-EB917B5CCDD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96DAC541-7B7A-43D3-8B79-37D633B846F1}">
                        <asvg:svgBlip xmlns:asvg="http://schemas.microsoft.com/office/drawing/2016/SVG/main" r:embed="rId8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28261" y="4728600"/>
                    <a:ext cx="914400" cy="914400"/>
                  </a:xfrm>
                  <a:prstGeom prst="rect">
                    <a:avLst/>
                  </a:prstGeom>
                </p:spPr>
              </p:pic>
            </p:grpSp>
          </p:grpSp>
          <p:sp>
            <p:nvSpPr>
              <p:cNvPr id="59" name="Alternate Process 58">
                <a:extLst>
                  <a:ext uri="{FF2B5EF4-FFF2-40B4-BE49-F238E27FC236}">
                    <a16:creationId xmlns:a16="http://schemas.microsoft.com/office/drawing/2014/main" id="{63EBA1E4-A6C6-D8E4-B684-813B8204946E}"/>
                  </a:ext>
                </a:extLst>
              </p:cNvPr>
              <p:cNvSpPr/>
              <p:nvPr/>
            </p:nvSpPr>
            <p:spPr>
              <a:xfrm>
                <a:off x="5847279" y="2670845"/>
                <a:ext cx="3069182" cy="1509486"/>
              </a:xfrm>
              <a:prstGeom prst="flowChartAlternateProcess">
                <a:avLst/>
              </a:prstGeom>
              <a:noFill/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C2427B3-9E02-D003-A0BA-14C2048D0CD9}"/>
                  </a:ext>
                </a:extLst>
              </p:cNvPr>
              <p:cNvSpPr txBox="1"/>
              <p:nvPr/>
            </p:nvSpPr>
            <p:spPr>
              <a:xfrm>
                <a:off x="10157479" y="2932118"/>
                <a:ext cx="1846979" cy="9295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/>
                  <a:t>Final Dataset</a:t>
                </a:r>
              </a:p>
              <a:p>
                <a:pPr algn="ctr"/>
                <a:endParaRPr lang="en-US" sz="1100" b="1" dirty="0"/>
              </a:p>
              <a:p>
                <a:pPr algn="ctr"/>
                <a:r>
                  <a:rPr lang="en-US" sz="2000" dirty="0"/>
                  <a:t>N = 4,784</a:t>
                </a:r>
                <a:endParaRPr lang="en-US" sz="1600" dirty="0"/>
              </a:p>
            </p:txBody>
          </p:sp>
        </p:grp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E7CB1F4C-B485-840B-DBBD-231B9750DEB7}"/>
                </a:ext>
              </a:extLst>
            </p:cNvPr>
            <p:cNvSpPr txBox="1"/>
            <p:nvPr/>
          </p:nvSpPr>
          <p:spPr>
            <a:xfrm>
              <a:off x="6128577" y="3257950"/>
              <a:ext cx="2448528" cy="13142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b="1" dirty="0"/>
                <a:t>Intermediate Dataset</a:t>
              </a:r>
            </a:p>
            <a:p>
              <a:pPr algn="ctr"/>
              <a:endParaRPr lang="en-US" sz="2000" b="1" dirty="0"/>
            </a:p>
            <a:p>
              <a:pPr algn="ctr"/>
              <a:r>
                <a:rPr lang="en-US" dirty="0">
                  <a:solidFill>
                    <a:schemeClr val="tx1"/>
                  </a:solidFill>
                  <a:effectLst/>
                  <a:cs typeface="Times New Roman" panose="02020603050405020304" pitchFamily="18" charset="0"/>
                </a:rPr>
                <a:t>Observations: 861 K</a:t>
              </a:r>
            </a:p>
            <a:p>
              <a:pPr algn="ctr"/>
              <a:r>
                <a:rPr lang="en-US" dirty="0">
                  <a:solidFill>
                    <a:schemeClr val="tx1"/>
                  </a:solidFill>
                  <a:effectLst/>
                  <a:cs typeface="Times New Roman" panose="02020603050405020304" pitchFamily="18" charset="0"/>
                </a:rPr>
                <a:t>Credit cases: 4,784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CC1C2254-0DB5-8B37-954A-557E9519F0DF}"/>
              </a:ext>
            </a:extLst>
          </p:cNvPr>
          <p:cNvSpPr txBox="1"/>
          <p:nvPr/>
        </p:nvSpPr>
        <p:spPr>
          <a:xfrm>
            <a:off x="-11909" y="285135"/>
            <a:ext cx="12203909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800" dirty="0">
                <a:cs typeface="Times New Roman" panose="02020603050405020304" pitchFamily="18" charset="0"/>
              </a:rPr>
              <a:t>Merging</a:t>
            </a:r>
          </a:p>
        </p:txBody>
      </p:sp>
      <p:sp>
        <p:nvSpPr>
          <p:cNvPr id="2" name="Down Arrow 1">
            <a:extLst>
              <a:ext uri="{FF2B5EF4-FFF2-40B4-BE49-F238E27FC236}">
                <a16:creationId xmlns:a16="http://schemas.microsoft.com/office/drawing/2014/main" id="{E8081FE5-11E6-E48A-CBBF-9DC1F980BF6A}"/>
              </a:ext>
            </a:extLst>
          </p:cNvPr>
          <p:cNvSpPr/>
          <p:nvPr/>
        </p:nvSpPr>
        <p:spPr>
          <a:xfrm rot="18453488">
            <a:off x="5081767" y="2852901"/>
            <a:ext cx="330200" cy="766330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own Arrow 8">
            <a:extLst>
              <a:ext uri="{FF2B5EF4-FFF2-40B4-BE49-F238E27FC236}">
                <a16:creationId xmlns:a16="http://schemas.microsoft.com/office/drawing/2014/main" id="{76A6827A-4BDA-7FEE-24D6-F2F4B3AE6997}"/>
              </a:ext>
            </a:extLst>
          </p:cNvPr>
          <p:cNvSpPr/>
          <p:nvPr/>
        </p:nvSpPr>
        <p:spPr>
          <a:xfrm rot="16200000">
            <a:off x="5117784" y="3773416"/>
            <a:ext cx="330200" cy="635633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own Arrow 9">
            <a:extLst>
              <a:ext uri="{FF2B5EF4-FFF2-40B4-BE49-F238E27FC236}">
                <a16:creationId xmlns:a16="http://schemas.microsoft.com/office/drawing/2014/main" id="{A2584D2D-78D0-BE9C-BA66-35FC237BC2F7}"/>
              </a:ext>
            </a:extLst>
          </p:cNvPr>
          <p:cNvSpPr/>
          <p:nvPr/>
        </p:nvSpPr>
        <p:spPr>
          <a:xfrm rot="13658301">
            <a:off x="5091526" y="4607883"/>
            <a:ext cx="330200" cy="774056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Graphic 11" descr="Shuffle with solid fill">
            <a:extLst>
              <a:ext uri="{FF2B5EF4-FFF2-40B4-BE49-F238E27FC236}">
                <a16:creationId xmlns:a16="http://schemas.microsoft.com/office/drawing/2014/main" id="{7ADDB9E8-67A5-F8B1-18EA-4A7DFFB7A74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878583" y="3484718"/>
            <a:ext cx="1083315" cy="120169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0FAE893-F38D-F165-4C3A-104183C266E1}"/>
              </a:ext>
            </a:extLst>
          </p:cNvPr>
          <p:cNvSpPr txBox="1"/>
          <p:nvPr/>
        </p:nvSpPr>
        <p:spPr>
          <a:xfrm>
            <a:off x="9961898" y="5114608"/>
            <a:ext cx="2225866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Jan 2022 – Sept 2022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A9156E2-C0AB-22E9-E55C-FD416A5D6C55}"/>
              </a:ext>
            </a:extLst>
          </p:cNvPr>
          <p:cNvSpPr txBox="1"/>
          <p:nvPr/>
        </p:nvSpPr>
        <p:spPr>
          <a:xfrm>
            <a:off x="8799989" y="3028890"/>
            <a:ext cx="13009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Roll Up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7178926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7DDA295-B1FD-A012-8F40-6F5113E47DD6}"/>
              </a:ext>
            </a:extLst>
          </p:cNvPr>
          <p:cNvSpPr txBox="1"/>
          <p:nvPr/>
        </p:nvSpPr>
        <p:spPr>
          <a:xfrm>
            <a:off x="161236" y="264010"/>
            <a:ext cx="11872680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800" dirty="0">
                <a:cs typeface="Times New Roman" panose="02020603050405020304" pitchFamily="18" charset="0"/>
              </a:rPr>
              <a:t>Missing and Weird Values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C0BD2A3-5767-A718-A700-9EAB786FFF43}"/>
              </a:ext>
            </a:extLst>
          </p:cNvPr>
          <p:cNvSpPr txBox="1"/>
          <p:nvPr/>
        </p:nvSpPr>
        <p:spPr>
          <a:xfrm>
            <a:off x="0" y="1508370"/>
            <a:ext cx="5368916" cy="5262979"/>
          </a:xfrm>
          <a:prstGeom prst="rect">
            <a:avLst/>
          </a:prstGeom>
          <a:noFill/>
          <a:ln w="25400">
            <a:solidFill>
              <a:schemeClr val="tx1"/>
            </a:solidFill>
            <a:beve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u="sng" dirty="0">
                <a:cs typeface="Times New Roman" panose="02020603050405020304" pitchFamily="18" charset="0"/>
              </a:rPr>
              <a:t>Last Observation Carried Forward (LOCF)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57798CB-ED0B-537F-1DF4-75900C43E89B}"/>
              </a:ext>
            </a:extLst>
          </p:cNvPr>
          <p:cNvGrpSpPr/>
          <p:nvPr/>
        </p:nvGrpSpPr>
        <p:grpSpPr>
          <a:xfrm>
            <a:off x="104246" y="2379745"/>
            <a:ext cx="5160423" cy="3960717"/>
            <a:chOff x="210772" y="2527948"/>
            <a:chExt cx="5514933" cy="3960717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2BF26E0-6517-EB41-B6D9-6E62BCCFA155}"/>
                </a:ext>
              </a:extLst>
            </p:cNvPr>
            <p:cNvGrpSpPr/>
            <p:nvPr/>
          </p:nvGrpSpPr>
          <p:grpSpPr>
            <a:xfrm>
              <a:off x="210772" y="2527948"/>
              <a:ext cx="5514933" cy="3960717"/>
              <a:chOff x="252211" y="5763"/>
              <a:chExt cx="4328442" cy="2337530"/>
            </a:xfrm>
          </p:grpSpPr>
          <p:sp>
            <p:nvSpPr>
              <p:cNvPr id="7" name="Down Arrow 6">
                <a:extLst>
                  <a:ext uri="{FF2B5EF4-FFF2-40B4-BE49-F238E27FC236}">
                    <a16:creationId xmlns:a16="http://schemas.microsoft.com/office/drawing/2014/main" id="{C411FD5A-FF83-0661-EBA8-7E81CF334A05}"/>
                  </a:ext>
                </a:extLst>
              </p:cNvPr>
              <p:cNvSpPr/>
              <p:nvPr/>
            </p:nvSpPr>
            <p:spPr>
              <a:xfrm>
                <a:off x="2247900" y="423334"/>
                <a:ext cx="69850" cy="137795"/>
              </a:xfrm>
              <a:prstGeom prst="downArrow">
                <a:avLst/>
              </a:prstGeom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04F06153-0277-80C9-BC39-56C52EA38283}"/>
                  </a:ext>
                </a:extLst>
              </p:cNvPr>
              <p:cNvGrpSpPr/>
              <p:nvPr/>
            </p:nvGrpSpPr>
            <p:grpSpPr>
              <a:xfrm>
                <a:off x="252211" y="5763"/>
                <a:ext cx="4328442" cy="2337530"/>
                <a:chOff x="252211" y="5763"/>
                <a:chExt cx="4328442" cy="2337530"/>
              </a:xfrm>
            </p:grpSpPr>
            <p:sp>
              <p:nvSpPr>
                <p:cNvPr id="9" name="Hexagon 8">
                  <a:extLst>
                    <a:ext uri="{FF2B5EF4-FFF2-40B4-BE49-F238E27FC236}">
                      <a16:creationId xmlns:a16="http://schemas.microsoft.com/office/drawing/2014/main" id="{CFE734A3-1921-C71F-6077-D7939986B01C}"/>
                    </a:ext>
                  </a:extLst>
                </p:cNvPr>
                <p:cNvSpPr/>
                <p:nvPr/>
              </p:nvSpPr>
              <p:spPr>
                <a:xfrm>
                  <a:off x="1819440" y="5763"/>
                  <a:ext cx="856919" cy="387985"/>
                </a:xfrm>
                <a:prstGeom prst="hexagon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algn="ctr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b="1" kern="100" dirty="0">
                      <a:effectLst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Data</a:t>
                  </a:r>
                </a:p>
              </p:txBody>
            </p:sp>
            <p:sp>
              <p:nvSpPr>
                <p:cNvPr id="10" name="Decision 9">
                  <a:extLst>
                    <a:ext uri="{FF2B5EF4-FFF2-40B4-BE49-F238E27FC236}">
                      <a16:creationId xmlns:a16="http://schemas.microsoft.com/office/drawing/2014/main" id="{1A3C518C-6D4E-DC7E-9E0E-8ABF58D90969}"/>
                    </a:ext>
                  </a:extLst>
                </p:cNvPr>
                <p:cNvSpPr/>
                <p:nvPr/>
              </p:nvSpPr>
              <p:spPr>
                <a:xfrm>
                  <a:off x="800036" y="589774"/>
                  <a:ext cx="2966721" cy="861291"/>
                </a:xfrm>
                <a:prstGeom prst="flowChartDecision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algn="ctr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b="1" kern="100" dirty="0">
                      <a:effectLst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Is the first observation missing? </a:t>
                  </a:r>
                </a:p>
                <a:p>
                  <a:pPr marL="0" marR="0" algn="ctr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sz="1200" kern="100" dirty="0">
                      <a:effectLst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 </a:t>
                  </a:r>
                </a:p>
              </p:txBody>
            </p:sp>
            <p:cxnSp>
              <p:nvCxnSpPr>
                <p:cNvPr id="11" name="Straight Connector 10">
                  <a:extLst>
                    <a:ext uri="{FF2B5EF4-FFF2-40B4-BE49-F238E27FC236}">
                      <a16:creationId xmlns:a16="http://schemas.microsoft.com/office/drawing/2014/main" id="{9F2DBAB8-2634-2ADB-E7A2-28A9865001A1}"/>
                    </a:ext>
                  </a:extLst>
                </p:cNvPr>
                <p:cNvCxnSpPr/>
                <p:nvPr/>
              </p:nvCxnSpPr>
              <p:spPr>
                <a:xfrm>
                  <a:off x="769447" y="1686022"/>
                  <a:ext cx="3296920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" name="Rounded Rectangle 11">
                  <a:extLst>
                    <a:ext uri="{FF2B5EF4-FFF2-40B4-BE49-F238E27FC236}">
                      <a16:creationId xmlns:a16="http://schemas.microsoft.com/office/drawing/2014/main" id="{E174FAB6-AD11-B897-F52A-E444C828DC94}"/>
                    </a:ext>
                  </a:extLst>
                </p:cNvPr>
                <p:cNvSpPr/>
                <p:nvPr/>
              </p:nvSpPr>
              <p:spPr>
                <a:xfrm>
                  <a:off x="741738" y="1386995"/>
                  <a:ext cx="508000" cy="258214"/>
                </a:xfrm>
                <a:prstGeom prst="roundRect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algn="ctr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sz="1400" b="1" kern="100" dirty="0">
                      <a:effectLst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YES</a:t>
                  </a:r>
                  <a:endParaRPr lang="en-US" sz="2400" b="1" kern="100" dirty="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3" name="Rounded Rectangle 12">
                  <a:extLst>
                    <a:ext uri="{FF2B5EF4-FFF2-40B4-BE49-F238E27FC236}">
                      <a16:creationId xmlns:a16="http://schemas.microsoft.com/office/drawing/2014/main" id="{422CB0D4-C1BB-997D-AB3F-DFC7DC813C58}"/>
                    </a:ext>
                  </a:extLst>
                </p:cNvPr>
                <p:cNvSpPr/>
                <p:nvPr/>
              </p:nvSpPr>
              <p:spPr>
                <a:xfrm>
                  <a:off x="3678902" y="1386995"/>
                  <a:ext cx="387408" cy="239856"/>
                </a:xfrm>
                <a:prstGeom prst="roundRect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algn="ctr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sz="1400" b="1" kern="100" dirty="0">
                      <a:effectLst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NO</a:t>
                  </a:r>
                  <a:endParaRPr lang="en-US" sz="2400" b="1" kern="100" dirty="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4" name="Down Arrow 13">
                  <a:extLst>
                    <a:ext uri="{FF2B5EF4-FFF2-40B4-BE49-F238E27FC236}">
                      <a16:creationId xmlns:a16="http://schemas.microsoft.com/office/drawing/2014/main" id="{35C8B704-1231-A919-7050-53262848B68D}"/>
                    </a:ext>
                  </a:extLst>
                </p:cNvPr>
                <p:cNvSpPr/>
                <p:nvPr/>
              </p:nvSpPr>
              <p:spPr>
                <a:xfrm>
                  <a:off x="745202" y="1682558"/>
                  <a:ext cx="69850" cy="152588"/>
                </a:xfrm>
                <a:prstGeom prst="downArrow">
                  <a:avLst/>
                </a:prstGeom>
                <a:ln/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6" name="Rounded Rectangle 15">
                  <a:extLst>
                    <a:ext uri="{FF2B5EF4-FFF2-40B4-BE49-F238E27FC236}">
                      <a16:creationId xmlns:a16="http://schemas.microsoft.com/office/drawing/2014/main" id="{F8C701C4-7A81-812F-4DE8-9721C5DE05E9}"/>
                    </a:ext>
                  </a:extLst>
                </p:cNvPr>
                <p:cNvSpPr/>
                <p:nvPr/>
              </p:nvSpPr>
              <p:spPr>
                <a:xfrm>
                  <a:off x="252211" y="1848814"/>
                  <a:ext cx="1126490" cy="494479"/>
                </a:xfrm>
                <a:prstGeom prst="roundRect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algn="ctr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b="1" kern="100" dirty="0">
                      <a:effectLst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Backward Imputation</a:t>
                  </a:r>
                </a:p>
              </p:txBody>
            </p:sp>
            <p:sp>
              <p:nvSpPr>
                <p:cNvPr id="17" name="Rounded Rectangle 16">
                  <a:extLst>
                    <a:ext uri="{FF2B5EF4-FFF2-40B4-BE49-F238E27FC236}">
                      <a16:creationId xmlns:a16="http://schemas.microsoft.com/office/drawing/2014/main" id="{44414506-2A80-B9F6-0730-7D5921145EB5}"/>
                    </a:ext>
                  </a:extLst>
                </p:cNvPr>
                <p:cNvSpPr/>
                <p:nvPr/>
              </p:nvSpPr>
              <p:spPr>
                <a:xfrm>
                  <a:off x="3454163" y="1839737"/>
                  <a:ext cx="1126490" cy="503555"/>
                </a:xfrm>
                <a:prstGeom prst="roundRect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algn="ctr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b="1" kern="100" dirty="0">
                      <a:effectLst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Forward Imputation</a:t>
                  </a:r>
                </a:p>
              </p:txBody>
            </p:sp>
            <p:sp>
              <p:nvSpPr>
                <p:cNvPr id="18" name="Down Arrow 17">
                  <a:extLst>
                    <a:ext uri="{FF2B5EF4-FFF2-40B4-BE49-F238E27FC236}">
                      <a16:creationId xmlns:a16="http://schemas.microsoft.com/office/drawing/2014/main" id="{C1F87FD1-59B6-4737-3ED9-4C658589DE8D}"/>
                    </a:ext>
                  </a:extLst>
                </p:cNvPr>
                <p:cNvSpPr/>
                <p:nvPr/>
              </p:nvSpPr>
              <p:spPr>
                <a:xfrm>
                  <a:off x="2247780" y="1489265"/>
                  <a:ext cx="69850" cy="167640"/>
                </a:xfrm>
                <a:prstGeom prst="downArrow">
                  <a:avLst/>
                </a:prstGeom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/>
                </a:p>
              </p:txBody>
            </p:sp>
          </p:grpSp>
        </p:grpSp>
        <p:sp>
          <p:nvSpPr>
            <p:cNvPr id="19" name="Down Arrow 18">
              <a:extLst>
                <a:ext uri="{FF2B5EF4-FFF2-40B4-BE49-F238E27FC236}">
                  <a16:creationId xmlns:a16="http://schemas.microsoft.com/office/drawing/2014/main" id="{EA5F5983-3FB7-1FC9-394D-80EF9283DEED}"/>
                </a:ext>
              </a:extLst>
            </p:cNvPr>
            <p:cNvSpPr/>
            <p:nvPr/>
          </p:nvSpPr>
          <p:spPr>
            <a:xfrm>
              <a:off x="5055859" y="5371022"/>
              <a:ext cx="88997" cy="258546"/>
            </a:xfrm>
            <a:prstGeom prst="downArrow">
              <a:avLst/>
            </a:prstGeom>
            <a:ln/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CE80D5A2-E308-E895-4A48-E5EBDE385839}"/>
              </a:ext>
            </a:extLst>
          </p:cNvPr>
          <p:cNvSpPr txBox="1"/>
          <p:nvPr/>
        </p:nvSpPr>
        <p:spPr>
          <a:xfrm>
            <a:off x="9040586" y="1508370"/>
            <a:ext cx="2990178" cy="452431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u="sng" dirty="0">
                <a:cs typeface="Times New Roman" panose="02020603050405020304" pitchFamily="18" charset="0"/>
              </a:rPr>
              <a:t>Median</a:t>
            </a:r>
          </a:p>
          <a:p>
            <a:endParaRPr lang="en-US" sz="2400" dirty="0"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dirty="0">
                <a:cs typeface="Times New Roman" panose="02020603050405020304" pitchFamily="18" charset="0"/>
              </a:rPr>
              <a:t>Credit Case with all observations missing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cs typeface="Times New Roman" panose="02020603050405020304" pitchFamily="18" charset="0"/>
            </a:endParaRPr>
          </a:p>
          <a:p>
            <a:pPr marL="571500" indent="-282575">
              <a:buSzPct val="75000"/>
              <a:buFont typeface="Courier New" panose="02070309020205020404" pitchFamily="49" charset="0"/>
              <a:buChar char="o"/>
            </a:pPr>
            <a:r>
              <a:rPr lang="en-US" sz="2400" dirty="0">
                <a:cs typeface="Times New Roman" panose="02020603050405020304" pitchFamily="18" charset="0"/>
              </a:rPr>
              <a:t>FICO score (Only 11 credit cases) 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F88459E-5E64-0EF3-0ECA-A8220BB128A3}"/>
              </a:ext>
            </a:extLst>
          </p:cNvPr>
          <p:cNvSpPr txBox="1"/>
          <p:nvPr/>
        </p:nvSpPr>
        <p:spPr>
          <a:xfrm>
            <a:off x="5462602" y="1508370"/>
            <a:ext cx="3469612" cy="489364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u="sng" dirty="0">
                <a:cs typeface="Times New Roman" panose="02020603050405020304" pitchFamily="18" charset="0"/>
              </a:rPr>
              <a:t>Variables</a:t>
            </a:r>
          </a:p>
          <a:p>
            <a:endParaRPr lang="en-US" sz="2400" dirty="0">
              <a:cs typeface="Times New Roman" panose="02020603050405020304" pitchFamily="18" charset="0"/>
            </a:endParaRPr>
          </a:p>
          <a:p>
            <a:pPr marL="288925" indent="-288925">
              <a:buFont typeface="+mj-lt"/>
              <a:buAutoNum type="arabicPeriod"/>
            </a:pPr>
            <a:r>
              <a:rPr lang="en-US" sz="2400" dirty="0">
                <a:cs typeface="Times New Roman" panose="02020603050405020304" pitchFamily="18" charset="0"/>
              </a:rPr>
              <a:t>Total Case Amount Due</a:t>
            </a:r>
          </a:p>
          <a:p>
            <a:pPr marL="288925" indent="-288925">
              <a:buFont typeface="+mj-lt"/>
              <a:buAutoNum type="arabicPeriod"/>
            </a:pPr>
            <a:endParaRPr lang="en-US" sz="1000" dirty="0">
              <a:cs typeface="Times New Roman" panose="02020603050405020304" pitchFamily="18" charset="0"/>
            </a:endParaRPr>
          </a:p>
          <a:p>
            <a:pPr marL="288925" indent="-288925">
              <a:buFont typeface="+mj-lt"/>
              <a:buAutoNum type="arabicPeriod"/>
            </a:pPr>
            <a:r>
              <a:rPr lang="en-US" sz="2400" dirty="0">
                <a:cs typeface="Times New Roman" panose="02020603050405020304" pitchFamily="18" charset="0"/>
              </a:rPr>
              <a:t>Total Past Due</a:t>
            </a:r>
          </a:p>
          <a:p>
            <a:pPr marL="288925" indent="-288925">
              <a:buFont typeface="+mj-lt"/>
              <a:buAutoNum type="arabicPeriod"/>
            </a:pPr>
            <a:endParaRPr lang="en-US" sz="1000" dirty="0">
              <a:cs typeface="Times New Roman" panose="02020603050405020304" pitchFamily="18" charset="0"/>
            </a:endParaRPr>
          </a:p>
          <a:p>
            <a:pPr marL="288925" indent="-288925">
              <a:buFont typeface="+mj-lt"/>
              <a:buAutoNum type="arabicPeriod"/>
            </a:pPr>
            <a:r>
              <a:rPr lang="en-US" sz="2400" dirty="0">
                <a:cs typeface="Times New Roman" panose="02020603050405020304" pitchFamily="18" charset="0"/>
              </a:rPr>
              <a:t>Total Exposure</a:t>
            </a:r>
          </a:p>
          <a:p>
            <a:pPr marL="288925" indent="-288925">
              <a:buFont typeface="+mj-lt"/>
              <a:buAutoNum type="arabicPeriod"/>
            </a:pPr>
            <a:endParaRPr lang="en-US" sz="1000" dirty="0">
              <a:cs typeface="Times New Roman" panose="02020603050405020304" pitchFamily="18" charset="0"/>
            </a:endParaRPr>
          </a:p>
          <a:p>
            <a:pPr marL="288925" indent="-288925">
              <a:buFont typeface="+mj-lt"/>
              <a:buAutoNum type="arabicPeriod"/>
            </a:pPr>
            <a:r>
              <a:rPr lang="en-US" sz="2400" dirty="0">
                <a:cs typeface="Times New Roman" panose="02020603050405020304" pitchFamily="18" charset="0"/>
              </a:rPr>
              <a:t>FICO Score</a:t>
            </a:r>
          </a:p>
          <a:p>
            <a:pPr marL="288925" indent="-288925">
              <a:buFont typeface="+mj-lt"/>
              <a:buAutoNum type="arabicPeriod"/>
            </a:pPr>
            <a:endParaRPr lang="en-US" sz="1000" dirty="0">
              <a:cs typeface="Times New Roman" panose="02020603050405020304" pitchFamily="18" charset="0"/>
            </a:endParaRPr>
          </a:p>
          <a:p>
            <a:pPr marL="288925" indent="-288925">
              <a:buFont typeface="+mj-lt"/>
              <a:buAutoNum type="arabicPeriod"/>
            </a:pPr>
            <a:r>
              <a:rPr lang="en-US" sz="2400" dirty="0">
                <a:cs typeface="Times New Roman" panose="02020603050405020304" pitchFamily="18" charset="0"/>
              </a:rPr>
              <a:t>Setup CDSS</a:t>
            </a:r>
          </a:p>
          <a:p>
            <a:pPr marL="288925" indent="-288925">
              <a:buFont typeface="+mj-lt"/>
              <a:buAutoNum type="arabicPeriod"/>
            </a:pPr>
            <a:endParaRPr lang="en-US" sz="1000" dirty="0">
              <a:cs typeface="Times New Roman" panose="02020603050405020304" pitchFamily="18" charset="0"/>
            </a:endParaRPr>
          </a:p>
          <a:p>
            <a:pPr marL="288925" indent="-288925">
              <a:buFont typeface="+mj-lt"/>
              <a:buAutoNum type="arabicPeriod"/>
            </a:pPr>
            <a:r>
              <a:rPr lang="en-US" sz="2400" dirty="0">
                <a:cs typeface="Times New Roman" panose="02020603050405020304" pitchFamily="18" charset="0"/>
              </a:rPr>
              <a:t>Case Close Date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4294969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02D080A6-BC91-480F-A49A-A2FD3DC30A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2466780"/>
              </p:ext>
            </p:extLst>
          </p:nvPr>
        </p:nvGraphicFramePr>
        <p:xfrm>
          <a:off x="324361" y="255982"/>
          <a:ext cx="11543277" cy="5407574"/>
        </p:xfrm>
        <a:graphic>
          <a:graphicData uri="http://schemas.openxmlformats.org/drawingml/2006/table">
            <a:tbl>
              <a:tblPr/>
              <a:tblGrid>
                <a:gridCol w="1503432">
                  <a:extLst>
                    <a:ext uri="{9D8B030D-6E8A-4147-A177-3AD203B41FA5}">
                      <a16:colId xmlns:a16="http://schemas.microsoft.com/office/drawing/2014/main" val="4202735686"/>
                    </a:ext>
                  </a:extLst>
                </a:gridCol>
                <a:gridCol w="1540390">
                  <a:extLst>
                    <a:ext uri="{9D8B030D-6E8A-4147-A177-3AD203B41FA5}">
                      <a16:colId xmlns:a16="http://schemas.microsoft.com/office/drawing/2014/main" val="3313635885"/>
                    </a:ext>
                  </a:extLst>
                </a:gridCol>
                <a:gridCol w="1326146">
                  <a:extLst>
                    <a:ext uri="{9D8B030D-6E8A-4147-A177-3AD203B41FA5}">
                      <a16:colId xmlns:a16="http://schemas.microsoft.com/office/drawing/2014/main" val="3596032329"/>
                    </a:ext>
                  </a:extLst>
                </a:gridCol>
                <a:gridCol w="1645809">
                  <a:extLst>
                    <a:ext uri="{9D8B030D-6E8A-4147-A177-3AD203B41FA5}">
                      <a16:colId xmlns:a16="http://schemas.microsoft.com/office/drawing/2014/main" val="854753939"/>
                    </a:ext>
                  </a:extLst>
                </a:gridCol>
                <a:gridCol w="1521911">
                  <a:extLst>
                    <a:ext uri="{9D8B030D-6E8A-4147-A177-3AD203B41FA5}">
                      <a16:colId xmlns:a16="http://schemas.microsoft.com/office/drawing/2014/main" val="3939574032"/>
                    </a:ext>
                  </a:extLst>
                </a:gridCol>
                <a:gridCol w="1191328">
                  <a:extLst>
                    <a:ext uri="{9D8B030D-6E8A-4147-A177-3AD203B41FA5}">
                      <a16:colId xmlns:a16="http://schemas.microsoft.com/office/drawing/2014/main" val="1202944574"/>
                    </a:ext>
                  </a:extLst>
                </a:gridCol>
                <a:gridCol w="1157945">
                  <a:extLst>
                    <a:ext uri="{9D8B030D-6E8A-4147-A177-3AD203B41FA5}">
                      <a16:colId xmlns:a16="http://schemas.microsoft.com/office/drawing/2014/main" val="2910671962"/>
                    </a:ext>
                  </a:extLst>
                </a:gridCol>
                <a:gridCol w="1656316">
                  <a:extLst>
                    <a:ext uri="{9D8B030D-6E8A-4147-A177-3AD203B41FA5}">
                      <a16:colId xmlns:a16="http://schemas.microsoft.com/office/drawing/2014/main" val="2392673463"/>
                    </a:ext>
                  </a:extLst>
                </a:gridCol>
              </a:tblGrid>
              <a:tr h="920858"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pseudo_key</a:t>
                      </a:r>
                      <a:endParaRPr lang="en-US" sz="2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39" marR="11639" marT="1163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case_grp_cd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39" marR="11639" marT="1163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case_seq_nbr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39" marR="11639" marT="1163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act_dt</a:t>
                      </a:r>
                      <a:endParaRPr lang="en-US" sz="2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39" marR="11639" marT="1163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act_type_cd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39" marR="11639" marT="1163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Raw Exposure</a:t>
                      </a:r>
                      <a:endParaRPr lang="en-US" sz="2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39" marR="11639" marT="1163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Imputed Exposure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39" marR="11639" marT="1163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Type of Imputation</a:t>
                      </a:r>
                      <a:endParaRPr lang="en-US" sz="2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39" marR="11639" marT="1163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6662815"/>
                  </a:ext>
                </a:extLst>
              </a:tr>
              <a:tr h="373893"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2088</a:t>
                      </a:r>
                      <a:endParaRPr lang="en-US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39" marR="11639" marT="1163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COMP</a:t>
                      </a:r>
                      <a:endParaRPr lang="en-US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39" marR="11639" marT="1163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en-US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39" marR="11639" marT="1163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09/10/2022</a:t>
                      </a:r>
                      <a:endParaRPr lang="en-US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39" marR="11639" marT="1163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RR</a:t>
                      </a:r>
                      <a:endParaRPr lang="en-US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39" marR="11639" marT="1163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62401.48</a:t>
                      </a:r>
                      <a:endParaRPr lang="en-US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39" marR="11639" marT="1163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62401.48</a:t>
                      </a:r>
                      <a:endParaRPr lang="en-US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39" marR="11639" marT="1163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4"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Forward Imputation</a:t>
                      </a:r>
                      <a:endParaRPr lang="en-US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1731" marR="111731" marT="55866" marB="5586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284491135"/>
                  </a:ext>
                </a:extLst>
              </a:tr>
              <a:tr h="373893"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2088</a:t>
                      </a:r>
                      <a:endParaRPr lang="en-US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39" marR="11639" marT="1163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COMP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39" marR="11639" marT="1163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39" marR="11639" marT="1163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09/10/2022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39" marR="11639" marT="1163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RR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39" marR="11639" marT="1163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62401.48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39" marR="11639" marT="1163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62401.48</a:t>
                      </a:r>
                      <a:endParaRPr lang="en-US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39" marR="11639" marT="1163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279779"/>
                  </a:ext>
                </a:extLst>
              </a:tr>
              <a:tr h="373893"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2088</a:t>
                      </a:r>
                      <a:endParaRPr lang="en-US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39" marR="11639" marT="1163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COMP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39" marR="11639" marT="1163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en-US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39" marR="11639" marT="1163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09/11/2022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39" marR="11639" marT="1163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CP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39" marR="11639" marT="1163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39" marR="11639" marT="11639" marB="0" anchor="ctr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62401.48</a:t>
                      </a:r>
                      <a:endParaRPr lang="en-US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39" marR="11639" marT="11639" marB="0" anchor="ctr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7354485"/>
                  </a:ext>
                </a:extLst>
              </a:tr>
              <a:tr h="373893"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2088</a:t>
                      </a:r>
                      <a:endParaRPr lang="en-US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39" marR="11639" marT="1163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COMP</a:t>
                      </a:r>
                      <a:endParaRPr lang="en-US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39" marR="11639" marT="1163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en-US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39" marR="11639" marT="1163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09/11/2022</a:t>
                      </a:r>
                      <a:endParaRPr lang="en-US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39" marR="11639" marT="1163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RR</a:t>
                      </a:r>
                      <a:endParaRPr lang="en-US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39" marR="11639" marT="1163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  <a:endParaRPr lang="en-US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39" marR="11639" marT="11639" marB="0" anchor="ctr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62401.48</a:t>
                      </a:r>
                      <a:endParaRPr lang="en-US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39" marR="11639" marT="1163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9899780"/>
                  </a:ext>
                </a:extLst>
              </a:tr>
              <a:tr h="373893"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5185</a:t>
                      </a:r>
                      <a:endParaRPr lang="en-US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39" marR="11639" marT="1163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COMP</a:t>
                      </a:r>
                      <a:endParaRPr lang="en-US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39" marR="11639" marT="1163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39" marR="11639" marT="1163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01/29/2022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39" marR="11639" marT="1163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39" marR="11639" marT="1163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  <a:endParaRPr lang="en-US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39" marR="11639" marT="11639" marB="0" anchor="ctr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12754.03</a:t>
                      </a:r>
                      <a:endParaRPr lang="en-US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39" marR="11639" marT="1163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5000"/>
                            <a:lumOff val="95000"/>
                          </a:schemeClr>
                        </a:gs>
                        <a:gs pos="74000">
                          <a:schemeClr val="accent4">
                            <a:lumMod val="45000"/>
                            <a:lumOff val="55000"/>
                          </a:schemeClr>
                        </a:gs>
                        <a:gs pos="83000">
                          <a:schemeClr val="accent4">
                            <a:lumMod val="45000"/>
                            <a:lumOff val="55000"/>
                          </a:schemeClr>
                        </a:gs>
                        <a:gs pos="100000">
                          <a:schemeClr val="accent4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 rowSpan="4"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Backward Imputation</a:t>
                      </a:r>
                      <a:endParaRPr lang="en-US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1731" marR="111731" marT="55866" marB="5586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5000"/>
                            <a:lumOff val="95000"/>
                          </a:schemeClr>
                        </a:gs>
                        <a:gs pos="74000">
                          <a:schemeClr val="accent4">
                            <a:lumMod val="45000"/>
                            <a:lumOff val="55000"/>
                          </a:schemeClr>
                        </a:gs>
                        <a:gs pos="83000">
                          <a:schemeClr val="accent4">
                            <a:lumMod val="45000"/>
                            <a:lumOff val="55000"/>
                          </a:schemeClr>
                        </a:gs>
                        <a:gs pos="100000">
                          <a:schemeClr val="accent4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437980687"/>
                  </a:ext>
                </a:extLst>
              </a:tr>
              <a:tr h="373893"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5185</a:t>
                      </a:r>
                      <a:endParaRPr lang="en-US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39" marR="11639" marT="1163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COMP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39" marR="11639" marT="1163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39" marR="11639" marT="1163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02/01/2022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39" marR="11639" marT="1163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RR</a:t>
                      </a:r>
                      <a:endParaRPr lang="en-US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39" marR="11639" marT="1163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  <a:endParaRPr lang="en-US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39" marR="11639" marT="11639" marB="0" anchor="ctr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12754.03</a:t>
                      </a:r>
                      <a:endParaRPr lang="en-US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39" marR="11639" marT="1163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5000"/>
                            <a:lumOff val="95000"/>
                          </a:schemeClr>
                        </a:gs>
                        <a:gs pos="74000">
                          <a:schemeClr val="accent4">
                            <a:lumMod val="45000"/>
                            <a:lumOff val="55000"/>
                          </a:schemeClr>
                        </a:gs>
                        <a:gs pos="83000">
                          <a:schemeClr val="accent4">
                            <a:lumMod val="45000"/>
                            <a:lumOff val="55000"/>
                          </a:schemeClr>
                        </a:gs>
                        <a:gs pos="100000">
                          <a:schemeClr val="accent4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0976952"/>
                  </a:ext>
                </a:extLst>
              </a:tr>
              <a:tr h="373893"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5185</a:t>
                      </a:r>
                      <a:endParaRPr lang="en-US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39" marR="11639" marT="1163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COMP</a:t>
                      </a:r>
                      <a:endParaRPr lang="en-US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39" marR="11639" marT="1163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  <a:endParaRPr lang="en-US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39" marR="11639" marT="1163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02/01/2022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39" marR="11639" marT="1163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AS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39" marR="11639" marT="1163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12754.03</a:t>
                      </a:r>
                      <a:endParaRPr lang="en-US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39" marR="11639" marT="1163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12754.03</a:t>
                      </a:r>
                      <a:endParaRPr lang="en-US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39" marR="11639" marT="1163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6428081"/>
                  </a:ext>
                </a:extLst>
              </a:tr>
              <a:tr h="373893"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5185</a:t>
                      </a:r>
                      <a:endParaRPr lang="en-US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39" marR="11639" marT="1163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COMP</a:t>
                      </a:r>
                      <a:endParaRPr lang="en-US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39" marR="11639" marT="1163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39" marR="11639" marT="1163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02/01/2022</a:t>
                      </a:r>
                      <a:endParaRPr lang="en-US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39" marR="11639" marT="1163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AS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39" marR="11639" marT="1163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12754.03</a:t>
                      </a:r>
                      <a:endParaRPr lang="en-US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39" marR="11639" marT="1163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12754.03</a:t>
                      </a:r>
                      <a:endParaRPr lang="en-US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39" marR="11639" marT="1163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6672771"/>
                  </a:ext>
                </a:extLst>
              </a:tr>
              <a:tr h="373893"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5185</a:t>
                      </a:r>
                      <a:endParaRPr lang="en-US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39" marR="11639" marT="1163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COMP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39" marR="11639" marT="1163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39" marR="11639" marT="1163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02/04/2022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39" marR="11639" marT="1163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PF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39" marR="11639" marT="1163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  <a:endParaRPr lang="en-US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39" marR="11639" marT="11639" marB="0" anchor="ctr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12754.03</a:t>
                      </a:r>
                      <a:endParaRPr lang="en-US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39" marR="11639" marT="1163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 rowSpan="4"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Forward Imputation</a:t>
                      </a:r>
                      <a:endParaRPr lang="en-US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1731" marR="111731" marT="55866" marB="5586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104575399"/>
                  </a:ext>
                </a:extLst>
              </a:tr>
              <a:tr h="373893"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5185</a:t>
                      </a:r>
                      <a:endParaRPr lang="en-US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39" marR="11639" marT="1163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COMP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39" marR="11639" marT="1163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39" marR="11639" marT="1163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02/04/2022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39" marR="11639" marT="1163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PF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39" marR="11639" marT="1163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39" marR="11639" marT="11639" marB="0" anchor="ctr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12754.03</a:t>
                      </a:r>
                      <a:endParaRPr lang="en-US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39" marR="11639" marT="1163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729368"/>
                  </a:ext>
                </a:extLst>
              </a:tr>
              <a:tr h="373893"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5185</a:t>
                      </a:r>
                      <a:endParaRPr lang="en-US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39" marR="11639" marT="1163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COMP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39" marR="11639" marT="1163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39" marR="11639" marT="1163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02/04/2022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39" marR="11639" marT="1163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1O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39" marR="11639" marT="1163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12754.03</a:t>
                      </a:r>
                      <a:endParaRPr lang="en-US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39" marR="11639" marT="1163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12754.03</a:t>
                      </a:r>
                      <a:endParaRPr lang="en-US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39" marR="11639" marT="1163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6826519"/>
                  </a:ext>
                </a:extLst>
              </a:tr>
              <a:tr h="373893"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5185</a:t>
                      </a:r>
                      <a:endParaRPr lang="en-US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39" marR="11639" marT="1163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COMP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39" marR="11639" marT="1163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39" marR="11639" marT="1163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02/04/2022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39" marR="11639" marT="1163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1O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39" marR="11639" marT="1163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12754.03</a:t>
                      </a:r>
                      <a:endParaRPr lang="en-US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39" marR="11639" marT="1163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12754.03</a:t>
                      </a:r>
                      <a:endParaRPr lang="en-US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39" marR="11639" marT="1163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502663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0AC598DC-EEF2-769D-A933-9F81C2294934}"/>
              </a:ext>
            </a:extLst>
          </p:cNvPr>
          <p:cNvSpPr txBox="1"/>
          <p:nvPr/>
        </p:nvSpPr>
        <p:spPr>
          <a:xfrm>
            <a:off x="8166544" y="5934560"/>
            <a:ext cx="889987" cy="3693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    NA   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CD40C7-43FC-1B24-C902-8B56DD690934}"/>
              </a:ext>
            </a:extLst>
          </p:cNvPr>
          <p:cNvSpPr txBox="1"/>
          <p:nvPr/>
        </p:nvSpPr>
        <p:spPr>
          <a:xfrm>
            <a:off x="9090532" y="5918794"/>
            <a:ext cx="1824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   Missing Values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D559D61-0E71-BBF4-027A-272BF6D14C21}"/>
              </a:ext>
            </a:extLst>
          </p:cNvPr>
          <p:cNvCxnSpPr>
            <a:cxnSpLocks/>
          </p:cNvCxnSpPr>
          <p:nvPr/>
        </p:nvCxnSpPr>
        <p:spPr>
          <a:xfrm>
            <a:off x="9106298" y="6119226"/>
            <a:ext cx="31531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Down Arrow 11">
            <a:extLst>
              <a:ext uri="{FF2B5EF4-FFF2-40B4-BE49-F238E27FC236}">
                <a16:creationId xmlns:a16="http://schemas.microsoft.com/office/drawing/2014/main" id="{22F58787-3C25-F6CD-C909-7EC0F94C25AC}"/>
              </a:ext>
            </a:extLst>
          </p:cNvPr>
          <p:cNvSpPr/>
          <p:nvPr/>
        </p:nvSpPr>
        <p:spPr>
          <a:xfrm>
            <a:off x="8812675" y="1857387"/>
            <a:ext cx="162161" cy="757325"/>
          </a:xfrm>
          <a:prstGeom prst="downArrow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</a:schemeClr>
              </a:gs>
              <a:gs pos="46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own Arrow 12">
            <a:extLst>
              <a:ext uri="{FF2B5EF4-FFF2-40B4-BE49-F238E27FC236}">
                <a16:creationId xmlns:a16="http://schemas.microsoft.com/office/drawing/2014/main" id="{3AF7DDCE-5997-B14B-ACA4-78DFCC2C1041}"/>
              </a:ext>
            </a:extLst>
          </p:cNvPr>
          <p:cNvSpPr/>
          <p:nvPr/>
        </p:nvSpPr>
        <p:spPr>
          <a:xfrm rot="10800000">
            <a:off x="8763779" y="3428998"/>
            <a:ext cx="167673" cy="653375"/>
          </a:xfrm>
          <a:prstGeom prst="downArrow">
            <a:avLst/>
          </a:prstGeom>
          <a:gradFill>
            <a:gsLst>
              <a:gs pos="0">
                <a:schemeClr val="accent4">
                  <a:lumMod val="5000"/>
                  <a:lumOff val="95000"/>
                </a:schemeClr>
              </a:gs>
              <a:gs pos="74000">
                <a:schemeClr val="accent4">
                  <a:lumMod val="45000"/>
                  <a:lumOff val="55000"/>
                </a:schemeClr>
              </a:gs>
              <a:gs pos="83000">
                <a:schemeClr val="accent4">
                  <a:lumMod val="45000"/>
                  <a:lumOff val="55000"/>
                </a:schemeClr>
              </a:gs>
              <a:gs pos="100000">
                <a:schemeClr val="accent4">
                  <a:lumMod val="30000"/>
                  <a:lumOff val="70000"/>
                </a:schemeClr>
              </a:gs>
            </a:gsLst>
            <a:lin ang="5400000" scaled="1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own Arrow 11">
            <a:extLst>
              <a:ext uri="{FF2B5EF4-FFF2-40B4-BE49-F238E27FC236}">
                <a16:creationId xmlns:a16="http://schemas.microsoft.com/office/drawing/2014/main" id="{067DAF25-515A-F34F-3BFA-48CA056419A1}"/>
              </a:ext>
            </a:extLst>
          </p:cNvPr>
          <p:cNvSpPr/>
          <p:nvPr/>
        </p:nvSpPr>
        <p:spPr>
          <a:xfrm>
            <a:off x="8763779" y="4204086"/>
            <a:ext cx="162161" cy="653375"/>
          </a:xfrm>
          <a:prstGeom prst="downArrow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7766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A87AB1D-9D26-B02A-6AC7-1B886E8F0118}"/>
              </a:ext>
            </a:extLst>
          </p:cNvPr>
          <p:cNvSpPr txBox="1"/>
          <p:nvPr/>
        </p:nvSpPr>
        <p:spPr>
          <a:xfrm>
            <a:off x="197757" y="150494"/>
            <a:ext cx="11796486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indent="0" algn="ctr">
              <a:buNone/>
            </a:pPr>
            <a:r>
              <a:rPr lang="en-US" sz="4800" dirty="0">
                <a:cs typeface="Times New Roman" panose="02020603050405020304" pitchFamily="18" charset="0"/>
              </a:rPr>
              <a:t>Vintage: Jan. 1 – Sept. 12, 2022</a:t>
            </a:r>
            <a:endParaRPr lang="en-US" sz="7200" dirty="0">
              <a:cs typeface="Times New Roman" panose="02020603050405020304" pitchFamily="18" charset="0"/>
            </a:endParaRP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36EBE19D-0DA3-1862-2D83-2E9685084B59}"/>
              </a:ext>
            </a:extLst>
          </p:cNvPr>
          <p:cNvSpPr txBox="1">
            <a:spLocks/>
          </p:cNvSpPr>
          <p:nvPr/>
        </p:nvSpPr>
        <p:spPr>
          <a:xfrm>
            <a:off x="8767931" y="3150918"/>
            <a:ext cx="3009831" cy="274204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Aft>
                <a:spcPts val="600"/>
              </a:spcAft>
              <a:buNone/>
            </a:pPr>
            <a:r>
              <a:rPr lang="en-US" sz="1800" b="1" dirty="0">
                <a:cs typeface="Times New Roman" panose="02020603050405020304" pitchFamily="18" charset="0"/>
              </a:rPr>
              <a:t>Early Legal Letter Sent</a:t>
            </a:r>
          </a:p>
          <a:p>
            <a:pPr marL="0" indent="0" algn="ctr">
              <a:spcAft>
                <a:spcPts val="600"/>
              </a:spcAft>
              <a:buNone/>
            </a:pPr>
            <a:r>
              <a:rPr lang="en-US" sz="1800" b="1" dirty="0">
                <a:cs typeface="Times New Roman" panose="02020603050405020304" pitchFamily="18" charset="0"/>
              </a:rPr>
              <a:t> After August 29, 2022</a:t>
            </a:r>
          </a:p>
          <a:p>
            <a:pPr marL="0" indent="0" algn="ctr">
              <a:spcAft>
                <a:spcPts val="600"/>
              </a:spcAft>
              <a:buNone/>
            </a:pPr>
            <a:r>
              <a:rPr lang="en-US" sz="1800" b="1" dirty="0">
                <a:cs typeface="Times New Roman" panose="02020603050405020304" pitchFamily="18" charset="0"/>
              </a:rPr>
              <a:t>Leaves Fewer than 14 Days</a:t>
            </a:r>
          </a:p>
          <a:p>
            <a:pPr marL="0" indent="0" algn="ctr">
              <a:spcAft>
                <a:spcPts val="600"/>
              </a:spcAft>
              <a:buNone/>
            </a:pPr>
            <a:r>
              <a:rPr lang="en-US" sz="1800" b="1" dirty="0">
                <a:cs typeface="Times New Roman" panose="02020603050405020304" pitchFamily="18" charset="0"/>
              </a:rPr>
              <a:t> for Evaluation to Occur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C5F83E3-0066-C7D7-4203-261313C1F327}"/>
              </a:ext>
            </a:extLst>
          </p:cNvPr>
          <p:cNvGrpSpPr/>
          <p:nvPr/>
        </p:nvGrpSpPr>
        <p:grpSpPr>
          <a:xfrm>
            <a:off x="1983837" y="1490069"/>
            <a:ext cx="6496497" cy="5089588"/>
            <a:chOff x="5912" y="0"/>
            <a:chExt cx="5484147" cy="3965416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E7FCADD4-934D-CDB2-5284-FE3EB4C14AAB}"/>
                </a:ext>
              </a:extLst>
            </p:cNvPr>
            <p:cNvGrpSpPr/>
            <p:nvPr/>
          </p:nvGrpSpPr>
          <p:grpSpPr>
            <a:xfrm>
              <a:off x="2048933" y="0"/>
              <a:ext cx="2035810" cy="465455"/>
              <a:chOff x="4219614" y="1769502"/>
              <a:chExt cx="3174910" cy="772043"/>
            </a:xfrm>
          </p:grpSpPr>
          <p:sp>
            <p:nvSpPr>
              <p:cNvPr id="51" name="Rounded Rectangle 50">
                <a:extLst>
                  <a:ext uri="{FF2B5EF4-FFF2-40B4-BE49-F238E27FC236}">
                    <a16:creationId xmlns:a16="http://schemas.microsoft.com/office/drawing/2014/main" id="{098AFEE5-C31D-3F61-B718-D87022E4D372}"/>
                  </a:ext>
                </a:extLst>
              </p:cNvPr>
              <p:cNvSpPr/>
              <p:nvPr/>
            </p:nvSpPr>
            <p:spPr>
              <a:xfrm>
                <a:off x="5863516" y="1776520"/>
                <a:ext cx="1531008" cy="765025"/>
              </a:xfrm>
              <a:prstGeom prst="round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algn="ctr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200" b="1" kern="1200" dirty="0">
                    <a:solidFill>
                      <a:srgbClr val="000000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MYCA Mobile</a:t>
                </a:r>
                <a:endParaRPr lang="en-US" sz="1200" kern="100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marR="0" algn="ctr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200" b="1" kern="1200" dirty="0">
                    <a:solidFill>
                      <a:srgbClr val="000000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Logins</a:t>
                </a:r>
                <a:endParaRPr lang="en-US" sz="1200" kern="100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2" name="Rounded Rectangle 51">
                <a:extLst>
                  <a:ext uri="{FF2B5EF4-FFF2-40B4-BE49-F238E27FC236}">
                    <a16:creationId xmlns:a16="http://schemas.microsoft.com/office/drawing/2014/main" id="{3FB04D80-CFDC-1206-974D-3547AF43A58E}"/>
                  </a:ext>
                </a:extLst>
              </p:cNvPr>
              <p:cNvSpPr/>
              <p:nvPr/>
            </p:nvSpPr>
            <p:spPr>
              <a:xfrm>
                <a:off x="4219614" y="1769502"/>
                <a:ext cx="1353138" cy="772043"/>
              </a:xfrm>
              <a:prstGeom prst="round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algn="ctr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200" b="1" kern="1200" dirty="0">
                    <a:solidFill>
                      <a:srgbClr val="000000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MYCA Web</a:t>
                </a:r>
                <a:endParaRPr lang="en-US" sz="1200" kern="100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marR="0" algn="ctr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200" b="1" kern="1200" dirty="0">
                    <a:solidFill>
                      <a:srgbClr val="000000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Logins</a:t>
                </a:r>
                <a:endParaRPr lang="en-US" sz="1200" kern="100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31" name="Rounded Rectangle 30">
              <a:extLst>
                <a:ext uri="{FF2B5EF4-FFF2-40B4-BE49-F238E27FC236}">
                  <a16:creationId xmlns:a16="http://schemas.microsoft.com/office/drawing/2014/main" id="{8F385BB0-3BE3-ADD3-2F39-651A36073315}"/>
                </a:ext>
              </a:extLst>
            </p:cNvPr>
            <p:cNvSpPr/>
            <p:nvPr/>
          </p:nvSpPr>
          <p:spPr>
            <a:xfrm>
              <a:off x="630767" y="1104900"/>
              <a:ext cx="998918" cy="336203"/>
            </a:xfrm>
            <a:prstGeom prst="round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1200" b="1" kern="1200">
                  <a:solidFill>
                    <a:srgbClr val="000000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Case Open</a:t>
              </a:r>
              <a:endParaRPr lang="en-US" sz="1200" kern="10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Rounded Rectangle 31">
              <a:extLst>
                <a:ext uri="{FF2B5EF4-FFF2-40B4-BE49-F238E27FC236}">
                  <a16:creationId xmlns:a16="http://schemas.microsoft.com/office/drawing/2014/main" id="{E4FC279B-D62D-BE2E-9085-C46F5446469A}"/>
                </a:ext>
              </a:extLst>
            </p:cNvPr>
            <p:cNvSpPr/>
            <p:nvPr/>
          </p:nvSpPr>
          <p:spPr>
            <a:xfrm>
              <a:off x="381000" y="2362200"/>
              <a:ext cx="1481667" cy="336203"/>
            </a:xfrm>
            <a:prstGeom prst="round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1200" b="1" kern="1200" dirty="0">
                  <a:solidFill>
                    <a:srgbClr val="000000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Early Legal Letter Sent</a:t>
              </a:r>
              <a:endParaRPr lang="en-US" sz="12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33" name="Rounded Rectangle 32">
              <a:extLst>
                <a:ext uri="{FF2B5EF4-FFF2-40B4-BE49-F238E27FC236}">
                  <a16:creationId xmlns:a16="http://schemas.microsoft.com/office/drawing/2014/main" id="{7DF00B01-7795-C2A8-C72E-2EA77095E199}"/>
                </a:ext>
              </a:extLst>
            </p:cNvPr>
            <p:cNvSpPr/>
            <p:nvPr/>
          </p:nvSpPr>
          <p:spPr>
            <a:xfrm>
              <a:off x="101600" y="3149600"/>
              <a:ext cx="2118870" cy="336203"/>
            </a:xfrm>
            <a:prstGeom prst="round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1200" b="1" kern="1200" dirty="0">
                  <a:solidFill>
                    <a:srgbClr val="000000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Evaluation f</a:t>
              </a:r>
              <a:r>
                <a:rPr lang="en-US" sz="1200" b="1" dirty="0">
                  <a:solidFill>
                    <a:srgbClr val="000000"/>
                  </a:solidFill>
                  <a:ea typeface="Calibri" panose="020F0502020204030204" pitchFamily="34" charset="0"/>
                  <a:cs typeface="Times New Roman" panose="02020603050405020304" pitchFamily="18" charset="0"/>
                </a:rPr>
                <a:t>or</a:t>
              </a:r>
              <a:r>
                <a:rPr lang="en-US" sz="1200" b="1" kern="1200" dirty="0">
                  <a:solidFill>
                    <a:srgbClr val="000000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 Placement</a:t>
              </a:r>
              <a:endParaRPr lang="en-US" sz="12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34" name="Down Arrow 33">
              <a:extLst>
                <a:ext uri="{FF2B5EF4-FFF2-40B4-BE49-F238E27FC236}">
                  <a16:creationId xmlns:a16="http://schemas.microsoft.com/office/drawing/2014/main" id="{F5A4C4B5-734E-03B7-FD5D-39C99F374CA0}"/>
                </a:ext>
              </a:extLst>
            </p:cNvPr>
            <p:cNvSpPr/>
            <p:nvPr/>
          </p:nvSpPr>
          <p:spPr>
            <a:xfrm>
              <a:off x="1109133" y="2747433"/>
              <a:ext cx="45719" cy="354330"/>
            </a:xfrm>
            <a:prstGeom prst="downArrow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35" name="Down Arrow 34">
              <a:extLst>
                <a:ext uri="{FF2B5EF4-FFF2-40B4-BE49-F238E27FC236}">
                  <a16:creationId xmlns:a16="http://schemas.microsoft.com/office/drawing/2014/main" id="{B385B045-73A6-358C-CB3C-8B214AB90B37}"/>
                </a:ext>
              </a:extLst>
            </p:cNvPr>
            <p:cNvSpPr/>
            <p:nvPr/>
          </p:nvSpPr>
          <p:spPr>
            <a:xfrm>
              <a:off x="1109133" y="1477433"/>
              <a:ext cx="45719" cy="838200"/>
            </a:xfrm>
            <a:prstGeom prst="downArrow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36" name="Down Arrow 35">
              <a:extLst>
                <a:ext uri="{FF2B5EF4-FFF2-40B4-BE49-F238E27FC236}">
                  <a16:creationId xmlns:a16="http://schemas.microsoft.com/office/drawing/2014/main" id="{C6FE1C46-0CE3-B2CA-97D7-C5AEA741B36D}"/>
                </a:ext>
              </a:extLst>
            </p:cNvPr>
            <p:cNvSpPr/>
            <p:nvPr/>
          </p:nvSpPr>
          <p:spPr>
            <a:xfrm>
              <a:off x="2529278" y="1203773"/>
              <a:ext cx="49593" cy="2075816"/>
            </a:xfrm>
            <a:prstGeom prst="downArrow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37" name="Down Arrow 36">
              <a:extLst>
                <a:ext uri="{FF2B5EF4-FFF2-40B4-BE49-F238E27FC236}">
                  <a16:creationId xmlns:a16="http://schemas.microsoft.com/office/drawing/2014/main" id="{38EB67C5-2C30-26FB-A017-B5F3650A426F}"/>
                </a:ext>
              </a:extLst>
            </p:cNvPr>
            <p:cNvSpPr/>
            <p:nvPr/>
          </p:nvSpPr>
          <p:spPr>
            <a:xfrm flipH="1">
              <a:off x="2504026" y="3548901"/>
              <a:ext cx="101476" cy="413792"/>
            </a:xfrm>
            <a:prstGeom prst="downArrow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38" name="Down Arrow 37">
              <a:extLst>
                <a:ext uri="{FF2B5EF4-FFF2-40B4-BE49-F238E27FC236}">
                  <a16:creationId xmlns:a16="http://schemas.microsoft.com/office/drawing/2014/main" id="{CF02C77E-95AF-C451-1D00-ED22C31AE17E}"/>
                </a:ext>
              </a:extLst>
            </p:cNvPr>
            <p:cNvSpPr/>
            <p:nvPr/>
          </p:nvSpPr>
          <p:spPr>
            <a:xfrm rot="10800000" flipH="1">
              <a:off x="2511960" y="516466"/>
              <a:ext cx="109405" cy="465456"/>
            </a:xfrm>
            <a:prstGeom prst="downArrow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39" name="Down Arrow 38">
              <a:extLst>
                <a:ext uri="{FF2B5EF4-FFF2-40B4-BE49-F238E27FC236}">
                  <a16:creationId xmlns:a16="http://schemas.microsoft.com/office/drawing/2014/main" id="{A7E62C1F-F46A-2E48-C46F-AA3D54527127}"/>
                </a:ext>
              </a:extLst>
            </p:cNvPr>
            <p:cNvSpPr/>
            <p:nvPr/>
          </p:nvSpPr>
          <p:spPr>
            <a:xfrm>
              <a:off x="3562212" y="1189624"/>
              <a:ext cx="49593" cy="2076450"/>
            </a:xfrm>
            <a:prstGeom prst="downArrow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40" name="Down Arrow 39">
              <a:extLst>
                <a:ext uri="{FF2B5EF4-FFF2-40B4-BE49-F238E27FC236}">
                  <a16:creationId xmlns:a16="http://schemas.microsoft.com/office/drawing/2014/main" id="{48A42431-F016-17E2-FE97-A506EBE03E37}"/>
                </a:ext>
              </a:extLst>
            </p:cNvPr>
            <p:cNvSpPr/>
            <p:nvPr/>
          </p:nvSpPr>
          <p:spPr>
            <a:xfrm flipH="1">
              <a:off x="3534316" y="3548901"/>
              <a:ext cx="101474" cy="403757"/>
            </a:xfrm>
            <a:prstGeom prst="downArrow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41" name="Down Arrow 40">
              <a:extLst>
                <a:ext uri="{FF2B5EF4-FFF2-40B4-BE49-F238E27FC236}">
                  <a16:creationId xmlns:a16="http://schemas.microsoft.com/office/drawing/2014/main" id="{C842113B-7E9E-1C28-4D18-4F9FE512498F}"/>
                </a:ext>
              </a:extLst>
            </p:cNvPr>
            <p:cNvSpPr/>
            <p:nvPr/>
          </p:nvSpPr>
          <p:spPr>
            <a:xfrm rot="10800000" flipH="1">
              <a:off x="3513268" y="524930"/>
              <a:ext cx="98538" cy="499512"/>
            </a:xfrm>
            <a:prstGeom prst="downArrow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42" name="Rounded Rectangle 41">
              <a:extLst>
                <a:ext uri="{FF2B5EF4-FFF2-40B4-BE49-F238E27FC236}">
                  <a16:creationId xmlns:a16="http://schemas.microsoft.com/office/drawing/2014/main" id="{F3975037-0BD5-8ED0-A60B-4F240C4F778E}"/>
                </a:ext>
              </a:extLst>
            </p:cNvPr>
            <p:cNvSpPr/>
            <p:nvPr/>
          </p:nvSpPr>
          <p:spPr>
            <a:xfrm>
              <a:off x="706967" y="55033"/>
              <a:ext cx="816547" cy="334437"/>
            </a:xfrm>
            <a:prstGeom prst="round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1200" b="1" kern="1200" dirty="0">
                  <a:solidFill>
                    <a:srgbClr val="000000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WCC Data</a:t>
              </a:r>
              <a:endParaRPr lang="en-US" sz="12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43" name="Left Brace 42">
              <a:extLst>
                <a:ext uri="{FF2B5EF4-FFF2-40B4-BE49-F238E27FC236}">
                  <a16:creationId xmlns:a16="http://schemas.microsoft.com/office/drawing/2014/main" id="{01663AD9-B42D-8AAF-1CB8-718A4136D905}"/>
                </a:ext>
              </a:extLst>
            </p:cNvPr>
            <p:cNvSpPr/>
            <p:nvPr/>
          </p:nvSpPr>
          <p:spPr>
            <a:xfrm>
              <a:off x="897467" y="1524000"/>
              <a:ext cx="84667" cy="728133"/>
            </a:xfrm>
            <a:prstGeom prst="leftBrac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44" name="Rounded Rectangle 43">
              <a:extLst>
                <a:ext uri="{FF2B5EF4-FFF2-40B4-BE49-F238E27FC236}">
                  <a16:creationId xmlns:a16="http://schemas.microsoft.com/office/drawing/2014/main" id="{0A3F1112-5F19-9D05-8D3B-EAC599143D13}"/>
                </a:ext>
              </a:extLst>
            </p:cNvPr>
            <p:cNvSpPr/>
            <p:nvPr/>
          </p:nvSpPr>
          <p:spPr>
            <a:xfrm>
              <a:off x="12968" y="1747766"/>
              <a:ext cx="736063" cy="222173"/>
            </a:xfrm>
            <a:prstGeom prst="round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1200" b="1" kern="1200" dirty="0">
                  <a:solidFill>
                    <a:srgbClr val="000000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Before EL</a:t>
              </a:r>
              <a:endParaRPr lang="en-US" sz="12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45" name="Rounded Rectangle 44">
              <a:extLst>
                <a:ext uri="{FF2B5EF4-FFF2-40B4-BE49-F238E27FC236}">
                  <a16:creationId xmlns:a16="http://schemas.microsoft.com/office/drawing/2014/main" id="{6E5874A5-6A29-7E44-53F4-5C1743D25F94}"/>
                </a:ext>
              </a:extLst>
            </p:cNvPr>
            <p:cNvSpPr/>
            <p:nvPr/>
          </p:nvSpPr>
          <p:spPr>
            <a:xfrm>
              <a:off x="5912" y="2808471"/>
              <a:ext cx="725608" cy="229889"/>
            </a:xfrm>
            <a:prstGeom prst="round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1200" b="1" kern="1200" dirty="0">
                  <a:solidFill>
                    <a:srgbClr val="000000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After EL</a:t>
              </a:r>
              <a:endParaRPr lang="en-US" sz="12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46" name="Left Brace 45">
              <a:extLst>
                <a:ext uri="{FF2B5EF4-FFF2-40B4-BE49-F238E27FC236}">
                  <a16:creationId xmlns:a16="http://schemas.microsoft.com/office/drawing/2014/main" id="{09D067FF-6361-588C-EBBD-3FB581CE105A}"/>
                </a:ext>
              </a:extLst>
            </p:cNvPr>
            <p:cNvSpPr/>
            <p:nvPr/>
          </p:nvSpPr>
          <p:spPr>
            <a:xfrm>
              <a:off x="897467" y="2777066"/>
              <a:ext cx="45719" cy="317076"/>
            </a:xfrm>
            <a:prstGeom prst="leftBrac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47" name="Right Brace 46">
              <a:extLst>
                <a:ext uri="{FF2B5EF4-FFF2-40B4-BE49-F238E27FC236}">
                  <a16:creationId xmlns:a16="http://schemas.microsoft.com/office/drawing/2014/main" id="{B0207595-7B11-F50C-7E2A-431F663B8309}"/>
                </a:ext>
              </a:extLst>
            </p:cNvPr>
            <p:cNvSpPr/>
            <p:nvPr/>
          </p:nvSpPr>
          <p:spPr>
            <a:xfrm>
              <a:off x="4381500" y="524933"/>
              <a:ext cx="228600" cy="527237"/>
            </a:xfrm>
            <a:prstGeom prst="rightBrac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48" name="Right Brace 47">
              <a:extLst>
                <a:ext uri="{FF2B5EF4-FFF2-40B4-BE49-F238E27FC236}">
                  <a16:creationId xmlns:a16="http://schemas.microsoft.com/office/drawing/2014/main" id="{61F0616D-22E8-E41E-C646-920D5BC4FE97}"/>
                </a:ext>
              </a:extLst>
            </p:cNvPr>
            <p:cNvSpPr/>
            <p:nvPr/>
          </p:nvSpPr>
          <p:spPr>
            <a:xfrm>
              <a:off x="4279900" y="3524283"/>
              <a:ext cx="228600" cy="441133"/>
            </a:xfrm>
            <a:prstGeom prst="rightBrac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49" name="Rounded Rectangle 48">
              <a:extLst>
                <a:ext uri="{FF2B5EF4-FFF2-40B4-BE49-F238E27FC236}">
                  <a16:creationId xmlns:a16="http://schemas.microsoft.com/office/drawing/2014/main" id="{9203E695-A158-41D5-44D7-3FF06497FD5D}"/>
                </a:ext>
              </a:extLst>
            </p:cNvPr>
            <p:cNvSpPr/>
            <p:nvPr/>
          </p:nvSpPr>
          <p:spPr>
            <a:xfrm>
              <a:off x="4699000" y="643466"/>
              <a:ext cx="766233" cy="278977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1300" b="1" kern="1200" dirty="0">
                  <a:solidFill>
                    <a:srgbClr val="C00000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Censored</a:t>
              </a:r>
              <a:endParaRPr lang="en-US" sz="13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50" name="Rounded Rectangle 49">
              <a:extLst>
                <a:ext uri="{FF2B5EF4-FFF2-40B4-BE49-F238E27FC236}">
                  <a16:creationId xmlns:a16="http://schemas.microsoft.com/office/drawing/2014/main" id="{251C96FC-47D6-6037-6B59-3CD8A16258A0}"/>
                </a:ext>
              </a:extLst>
            </p:cNvPr>
            <p:cNvSpPr/>
            <p:nvPr/>
          </p:nvSpPr>
          <p:spPr>
            <a:xfrm>
              <a:off x="4723826" y="3585997"/>
              <a:ext cx="766233" cy="278977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1300" b="1" kern="1200" dirty="0">
                  <a:solidFill>
                    <a:srgbClr val="C00000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Censored</a:t>
              </a:r>
              <a:endParaRPr lang="en-US" sz="13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D35E245-99CD-E877-987D-8E0F1EF851D5}"/>
              </a:ext>
            </a:extLst>
          </p:cNvPr>
          <p:cNvCxnSpPr>
            <a:cxnSpLocks/>
          </p:cNvCxnSpPr>
          <p:nvPr/>
        </p:nvCxnSpPr>
        <p:spPr>
          <a:xfrm>
            <a:off x="2262949" y="2831129"/>
            <a:ext cx="4795055" cy="17792"/>
          </a:xfrm>
          <a:prstGeom prst="line">
            <a:avLst/>
          </a:prstGeom>
          <a:ln w="1905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458E222-FCC0-9AA0-CC2B-6F97BA365C9D}"/>
              </a:ext>
            </a:extLst>
          </p:cNvPr>
          <p:cNvCxnSpPr>
            <a:cxnSpLocks/>
          </p:cNvCxnSpPr>
          <p:nvPr/>
        </p:nvCxnSpPr>
        <p:spPr>
          <a:xfrm>
            <a:off x="2146039" y="5995674"/>
            <a:ext cx="4795055" cy="17792"/>
          </a:xfrm>
          <a:prstGeom prst="line">
            <a:avLst/>
          </a:prstGeom>
          <a:ln w="1905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65F912C-6069-661F-B95F-4C0AD8A683FB}"/>
              </a:ext>
            </a:extLst>
          </p:cNvPr>
          <p:cNvSpPr txBox="1"/>
          <p:nvPr/>
        </p:nvSpPr>
        <p:spPr>
          <a:xfrm>
            <a:off x="578239" y="2450330"/>
            <a:ext cx="15476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Earliest Open, Jan 1, 2022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3770436-6516-2E2C-CB9B-A02EC0DD16FA}"/>
              </a:ext>
            </a:extLst>
          </p:cNvPr>
          <p:cNvSpPr txBox="1"/>
          <p:nvPr/>
        </p:nvSpPr>
        <p:spPr>
          <a:xfrm>
            <a:off x="578229" y="4404843"/>
            <a:ext cx="15476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Latest EL Letter, Aug 29, 202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61F12C7-CD2E-9D4B-754B-0A2005A5677E}"/>
              </a:ext>
            </a:extLst>
          </p:cNvPr>
          <p:cNvSpPr txBox="1"/>
          <p:nvPr/>
        </p:nvSpPr>
        <p:spPr>
          <a:xfrm>
            <a:off x="598421" y="5671689"/>
            <a:ext cx="14419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Latest Eval, Sept 12, 2022</a:t>
            </a:r>
          </a:p>
        </p:txBody>
      </p:sp>
    </p:spTree>
    <p:extLst>
      <p:ext uri="{BB962C8B-B14F-4D97-AF65-F5344CB8AC3E}">
        <p14:creationId xmlns:p14="http://schemas.microsoft.com/office/powerpoint/2010/main" val="39017153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11400" y="1173691"/>
            <a:ext cx="7772400" cy="2653242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  <a:spcAft>
                <a:spcPts val="1800"/>
              </a:spcAft>
            </a:pPr>
            <a:r>
              <a:rPr lang="en-US" sz="4800" b="0" dirty="0">
                <a:latin typeface="+mn-lt"/>
              </a:rPr>
              <a:t>Descriptive Statistics:</a:t>
            </a:r>
            <a:br>
              <a:rPr lang="en-US" sz="4800" b="0" dirty="0">
                <a:latin typeface="+mn-lt"/>
              </a:rPr>
            </a:br>
            <a:br>
              <a:rPr lang="en-US" sz="4800" b="0" dirty="0">
                <a:latin typeface="+mn-lt"/>
              </a:rPr>
            </a:br>
            <a:r>
              <a:rPr lang="en-US" sz="4800" b="0" dirty="0">
                <a:latin typeface="+mn-lt"/>
              </a:rPr>
              <a:t>Case Characteristics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2362200" y="3400424"/>
            <a:ext cx="7772400" cy="26532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 baseline="0">
                <a:solidFill>
                  <a:srgbClr val="0C234B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b="0" dirty="0">
                <a:latin typeface="+mn-lt"/>
              </a:rPr>
              <a:t>Pavan </a:t>
            </a:r>
            <a:r>
              <a:rPr lang="en-US" b="0" dirty="0" err="1">
                <a:latin typeface="+mn-lt"/>
              </a:rPr>
              <a:t>Thodeti</a:t>
            </a:r>
            <a:endParaRPr lang="en-US" b="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1472831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/>
            <a:fld id="{F1214C19-7B70-E548-A608-340680BFD9AE}" type="slidenum">
              <a:rPr lang="en-US">
                <a:latin typeface="Calibri"/>
              </a:rPr>
              <a:pPr defTabSz="457200"/>
              <a:t>36</a:t>
            </a:fld>
            <a:endParaRPr lang="en-US" dirty="0">
              <a:latin typeface="Calibri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E030A03-59D0-C85B-4B1D-B77CA76BB1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2015" y="1084499"/>
            <a:ext cx="9807970" cy="539608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AFF33507-5AFC-A4D6-DED8-13EA74499E91}"/>
              </a:ext>
            </a:extLst>
          </p:cNvPr>
          <p:cNvSpPr txBox="1">
            <a:spLocks/>
          </p:cNvSpPr>
          <p:nvPr/>
        </p:nvSpPr>
        <p:spPr>
          <a:xfrm>
            <a:off x="95533" y="0"/>
            <a:ext cx="1202822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ysClr val="windowText" lastClr="000000"/>
                </a:solidFill>
                <a:latin typeface="+mn-lt"/>
              </a:rPr>
              <a:t>Days Past Bill at Early Legal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78519460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/>
            <a:fld id="{F1214C19-7B70-E548-A608-340680BFD9AE}" type="slidenum">
              <a:rPr lang="en-US">
                <a:latin typeface="Calibri"/>
              </a:rPr>
              <a:pPr defTabSz="457200"/>
              <a:t>37</a:t>
            </a:fld>
            <a:endParaRPr lang="en-US" dirty="0">
              <a:latin typeface="Calibri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035AF19-F092-B479-A842-63D43E4265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3360" y="771837"/>
            <a:ext cx="9084149" cy="4997853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5D0C47E3-CB1B-D29B-CCAD-DB67BBE56DAB}"/>
              </a:ext>
            </a:extLst>
          </p:cNvPr>
          <p:cNvSpPr txBox="1">
            <a:spLocks/>
          </p:cNvSpPr>
          <p:nvPr/>
        </p:nvSpPr>
        <p:spPr>
          <a:xfrm>
            <a:off x="81886" y="-136478"/>
            <a:ext cx="1202822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ysClr val="windowText" lastClr="000000"/>
                </a:solidFill>
                <a:latin typeface="+mn-lt"/>
              </a:rPr>
              <a:t>Declining FICO Scores, Case Open to Early Legal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j-ea"/>
              <a:cs typeface="+mj-cs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3C0A5AA-262F-4EAA-4E8E-0B92CDDA36AE}"/>
              </a:ext>
            </a:extLst>
          </p:cNvPr>
          <p:cNvCxnSpPr/>
          <p:nvPr/>
        </p:nvCxnSpPr>
        <p:spPr>
          <a:xfrm>
            <a:off x="4371833" y="1646830"/>
            <a:ext cx="50042" cy="290697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9D2198D-B561-CEF7-B143-E8C0913ED1D2}"/>
              </a:ext>
            </a:extLst>
          </p:cNvPr>
          <p:cNvCxnSpPr>
            <a:cxnSpLocks/>
          </p:cNvCxnSpPr>
          <p:nvPr/>
        </p:nvCxnSpPr>
        <p:spPr>
          <a:xfrm>
            <a:off x="3646227" y="1758286"/>
            <a:ext cx="0" cy="279551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CD02007-515A-09C8-D6A3-A09FE9218A03}"/>
              </a:ext>
            </a:extLst>
          </p:cNvPr>
          <p:cNvCxnSpPr/>
          <p:nvPr/>
        </p:nvCxnSpPr>
        <p:spPr>
          <a:xfrm flipH="1">
            <a:off x="3735977" y="2366990"/>
            <a:ext cx="606117" cy="0"/>
          </a:xfrm>
          <a:prstGeom prst="straightConnector1">
            <a:avLst/>
          </a:prstGeom>
          <a:ln w="4762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B9CA08E-483F-EE09-48ED-4724782CF4E2}"/>
              </a:ext>
            </a:extLst>
          </p:cNvPr>
          <p:cNvSpPr txBox="1"/>
          <p:nvPr/>
        </p:nvSpPr>
        <p:spPr>
          <a:xfrm>
            <a:off x="4420353" y="3452018"/>
            <a:ext cx="585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654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56F5CD9-EA30-5F0D-9CC2-3038DC72C3A7}"/>
              </a:ext>
            </a:extLst>
          </p:cNvPr>
          <p:cNvSpPr txBox="1"/>
          <p:nvPr/>
        </p:nvSpPr>
        <p:spPr>
          <a:xfrm>
            <a:off x="3061011" y="2678782"/>
            <a:ext cx="585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587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F0946C-A651-9778-4B08-4ED3CB09A6FE}"/>
              </a:ext>
            </a:extLst>
          </p:cNvPr>
          <p:cNvSpPr txBox="1"/>
          <p:nvPr/>
        </p:nvSpPr>
        <p:spPr>
          <a:xfrm>
            <a:off x="7361883" y="3156044"/>
            <a:ext cx="585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646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DAEFAEA-9238-26CB-BD68-F7CA0257DEE8}"/>
              </a:ext>
            </a:extLst>
          </p:cNvPr>
          <p:cNvCxnSpPr/>
          <p:nvPr/>
        </p:nvCxnSpPr>
        <p:spPr>
          <a:xfrm>
            <a:off x="8594620" y="1702557"/>
            <a:ext cx="50042" cy="290697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9F149A4-2798-A79F-724B-281CA07D03BF}"/>
              </a:ext>
            </a:extLst>
          </p:cNvPr>
          <p:cNvCxnSpPr>
            <a:cxnSpLocks/>
          </p:cNvCxnSpPr>
          <p:nvPr/>
        </p:nvCxnSpPr>
        <p:spPr>
          <a:xfrm flipH="1">
            <a:off x="8144883" y="2470430"/>
            <a:ext cx="11875" cy="21391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5796CA9-A9E0-03F4-3739-FBB405C51B7F}"/>
              </a:ext>
            </a:extLst>
          </p:cNvPr>
          <p:cNvCxnSpPr>
            <a:cxnSpLocks/>
          </p:cNvCxnSpPr>
          <p:nvPr/>
        </p:nvCxnSpPr>
        <p:spPr>
          <a:xfrm flipH="1">
            <a:off x="8212552" y="2422717"/>
            <a:ext cx="352329" cy="0"/>
          </a:xfrm>
          <a:prstGeom prst="straightConnector1">
            <a:avLst/>
          </a:prstGeom>
          <a:ln w="4762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2A5EB605-7061-49F2-4D45-52446DF3A4F9}"/>
              </a:ext>
            </a:extLst>
          </p:cNvPr>
          <p:cNvSpPr txBox="1"/>
          <p:nvPr/>
        </p:nvSpPr>
        <p:spPr>
          <a:xfrm>
            <a:off x="8529517" y="2340228"/>
            <a:ext cx="5852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676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62C6818-A2A3-65D6-6989-D19E640C33F6}"/>
              </a:ext>
            </a:extLst>
          </p:cNvPr>
          <p:cNvSpPr txBox="1"/>
          <p:nvPr/>
        </p:nvSpPr>
        <p:spPr>
          <a:xfrm>
            <a:off x="2105222" y="4865858"/>
            <a:ext cx="3197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Mean Drop in FICO of 67 Points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02CF696-C98C-FBFF-DD7B-99C8A0EA7535}"/>
              </a:ext>
            </a:extLst>
          </p:cNvPr>
          <p:cNvSpPr txBox="1"/>
          <p:nvPr/>
        </p:nvSpPr>
        <p:spPr>
          <a:xfrm>
            <a:off x="6888958" y="4820278"/>
            <a:ext cx="3197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Mean Drop in FICO of 30 Points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BF6F4C8-4553-1B57-BEAC-D09E34CBD36F}"/>
              </a:ext>
            </a:extLst>
          </p:cNvPr>
          <p:cNvSpPr txBox="1"/>
          <p:nvPr/>
        </p:nvSpPr>
        <p:spPr>
          <a:xfrm>
            <a:off x="4904135" y="771837"/>
            <a:ext cx="318092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Consumer vs. Small Business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86ACD3B-ED4B-A172-812D-268AD80EF263}"/>
              </a:ext>
            </a:extLst>
          </p:cNvPr>
          <p:cNvSpPr txBox="1"/>
          <p:nvPr/>
        </p:nvSpPr>
        <p:spPr>
          <a:xfrm>
            <a:off x="1763155" y="736190"/>
            <a:ext cx="318092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Consumer vs. Small Business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FC0B440-0C66-1BB6-8D64-9A26DA2A5CBC}"/>
              </a:ext>
            </a:extLst>
          </p:cNvPr>
          <p:cNvSpPr txBox="1"/>
          <p:nvPr/>
        </p:nvSpPr>
        <p:spPr>
          <a:xfrm>
            <a:off x="6043724" y="5319162"/>
            <a:ext cx="865532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Early Legal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9D1F22A-D835-1355-98E6-450AF8FD2C6A}"/>
              </a:ext>
            </a:extLst>
          </p:cNvPr>
          <p:cNvSpPr txBox="1"/>
          <p:nvPr/>
        </p:nvSpPr>
        <p:spPr>
          <a:xfrm>
            <a:off x="7194583" y="5319162"/>
            <a:ext cx="865532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Case Open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DBB0909-8414-BEFA-F2D4-51741517FFBF}"/>
              </a:ext>
            </a:extLst>
          </p:cNvPr>
          <p:cNvSpPr txBox="1"/>
          <p:nvPr/>
        </p:nvSpPr>
        <p:spPr>
          <a:xfrm rot="16200000">
            <a:off x="558760" y="2915650"/>
            <a:ext cx="164559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Percentage</a:t>
            </a:r>
          </a:p>
        </p:txBody>
      </p:sp>
    </p:spTree>
    <p:extLst>
      <p:ext uri="{BB962C8B-B14F-4D97-AF65-F5344CB8AC3E}">
        <p14:creationId xmlns:p14="http://schemas.microsoft.com/office/powerpoint/2010/main" val="300861847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/>
            <a:fld id="{F1214C19-7B70-E548-A608-340680BFD9AE}" type="slidenum">
              <a:rPr lang="en-US">
                <a:latin typeface="Calibri"/>
              </a:rPr>
              <a:pPr defTabSz="457200"/>
              <a:t>38</a:t>
            </a:fld>
            <a:endParaRPr lang="en-US" dirty="0">
              <a:latin typeface="Calibri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43C6CE3-F5A6-5854-6017-ED435D4DB7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4774" y="738680"/>
            <a:ext cx="9602367" cy="5282963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5A1AD173-F711-92AB-148E-8167AC0F9E2B}"/>
              </a:ext>
            </a:extLst>
          </p:cNvPr>
          <p:cNvSpPr txBox="1">
            <a:spLocks/>
          </p:cNvSpPr>
          <p:nvPr/>
        </p:nvSpPr>
        <p:spPr>
          <a:xfrm>
            <a:off x="163773" y="-113731"/>
            <a:ext cx="1202822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ysClr val="windowText" lastClr="000000"/>
                </a:solidFill>
                <a:latin typeface="+mn-lt"/>
              </a:rPr>
              <a:t>FICO Scores, Placed vs. Not Placed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j-ea"/>
              <a:cs typeface="+mj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130AD3-D8B1-29F1-3FAD-DC88A723BC1A}"/>
              </a:ext>
            </a:extLst>
          </p:cNvPr>
          <p:cNvCxnSpPr>
            <a:cxnSpLocks/>
          </p:cNvCxnSpPr>
          <p:nvPr/>
        </p:nvCxnSpPr>
        <p:spPr>
          <a:xfrm>
            <a:off x="4552757" y="1606948"/>
            <a:ext cx="0" cy="31539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AA31CD5-DC44-81A5-861D-50425370C360}"/>
              </a:ext>
            </a:extLst>
          </p:cNvPr>
          <p:cNvCxnSpPr>
            <a:cxnSpLocks/>
          </p:cNvCxnSpPr>
          <p:nvPr/>
        </p:nvCxnSpPr>
        <p:spPr>
          <a:xfrm>
            <a:off x="3788032" y="2211214"/>
            <a:ext cx="0" cy="254966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BD7FDA4-1820-E61F-7C5E-3416472ADFAF}"/>
              </a:ext>
            </a:extLst>
          </p:cNvPr>
          <p:cNvCxnSpPr/>
          <p:nvPr/>
        </p:nvCxnSpPr>
        <p:spPr>
          <a:xfrm flipH="1">
            <a:off x="3907122" y="2418951"/>
            <a:ext cx="606117" cy="0"/>
          </a:xfrm>
          <a:prstGeom prst="straightConnector1">
            <a:avLst/>
          </a:prstGeom>
          <a:ln w="4762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22EC147-31F0-BD85-F0AC-34A4F5034C8F}"/>
              </a:ext>
            </a:extLst>
          </p:cNvPr>
          <p:cNvSpPr txBox="1"/>
          <p:nvPr/>
        </p:nvSpPr>
        <p:spPr>
          <a:xfrm>
            <a:off x="4599723" y="3009048"/>
            <a:ext cx="585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657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B575796-0A0C-7A92-9317-0CF5DF265419}"/>
              </a:ext>
            </a:extLst>
          </p:cNvPr>
          <p:cNvSpPr txBox="1"/>
          <p:nvPr/>
        </p:nvSpPr>
        <p:spPr>
          <a:xfrm>
            <a:off x="3241631" y="2878457"/>
            <a:ext cx="585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597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FBC27CE-B5C9-7F57-4B23-C818BF497380}"/>
              </a:ext>
            </a:extLst>
          </p:cNvPr>
          <p:cNvCxnSpPr>
            <a:cxnSpLocks/>
          </p:cNvCxnSpPr>
          <p:nvPr/>
        </p:nvCxnSpPr>
        <p:spPr>
          <a:xfrm>
            <a:off x="8950370" y="1727737"/>
            <a:ext cx="0" cy="29646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AADAD41-1236-AF4C-7B09-5D5EE072BFEB}"/>
              </a:ext>
            </a:extLst>
          </p:cNvPr>
          <p:cNvCxnSpPr>
            <a:cxnSpLocks/>
          </p:cNvCxnSpPr>
          <p:nvPr/>
        </p:nvCxnSpPr>
        <p:spPr>
          <a:xfrm>
            <a:off x="8200314" y="2105329"/>
            <a:ext cx="0" cy="258709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5238E76-DC43-3C78-1050-4C5410A6C1DE}"/>
              </a:ext>
            </a:extLst>
          </p:cNvPr>
          <p:cNvCxnSpPr>
            <a:cxnSpLocks/>
          </p:cNvCxnSpPr>
          <p:nvPr/>
        </p:nvCxnSpPr>
        <p:spPr>
          <a:xfrm flipH="1">
            <a:off x="8304735" y="2539740"/>
            <a:ext cx="606117" cy="0"/>
          </a:xfrm>
          <a:prstGeom prst="straightConnector1">
            <a:avLst/>
          </a:prstGeom>
          <a:ln w="4762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911CBA3-2C3C-6A28-EC37-08405829EEA5}"/>
              </a:ext>
            </a:extLst>
          </p:cNvPr>
          <p:cNvSpPr txBox="1"/>
          <p:nvPr/>
        </p:nvSpPr>
        <p:spPr>
          <a:xfrm>
            <a:off x="8950370" y="3180439"/>
            <a:ext cx="585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672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2C75041-E6CE-5855-B433-7A50C7D62C85}"/>
              </a:ext>
            </a:extLst>
          </p:cNvPr>
          <p:cNvSpPr txBox="1"/>
          <p:nvPr/>
        </p:nvSpPr>
        <p:spPr>
          <a:xfrm>
            <a:off x="7568133" y="3025412"/>
            <a:ext cx="585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619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9BCA7C6-D1FB-8E52-4362-51081BC327CD}"/>
              </a:ext>
            </a:extLst>
          </p:cNvPr>
          <p:cNvSpPr txBox="1"/>
          <p:nvPr/>
        </p:nvSpPr>
        <p:spPr>
          <a:xfrm>
            <a:off x="2057400" y="1165872"/>
            <a:ext cx="4289022" cy="29238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300" b="1" dirty="0"/>
              <a:t>Placed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96D1B85-2CC9-50A9-C7DA-627C3FB698D0}"/>
              </a:ext>
            </a:extLst>
          </p:cNvPr>
          <p:cNvSpPr txBox="1"/>
          <p:nvPr/>
        </p:nvSpPr>
        <p:spPr>
          <a:xfrm>
            <a:off x="6454447" y="1165872"/>
            <a:ext cx="4289022" cy="29238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300" b="1" dirty="0"/>
              <a:t>Not Placed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844F141-F183-565B-EF52-9CFF6791B51D}"/>
              </a:ext>
            </a:extLst>
          </p:cNvPr>
          <p:cNvSpPr txBox="1"/>
          <p:nvPr/>
        </p:nvSpPr>
        <p:spPr>
          <a:xfrm>
            <a:off x="2354850" y="5072255"/>
            <a:ext cx="3197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Mean Drop in FICO of 60 Points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BAE46B5-E86C-EF8D-D249-AF03143552C8}"/>
              </a:ext>
            </a:extLst>
          </p:cNvPr>
          <p:cNvSpPr txBox="1"/>
          <p:nvPr/>
        </p:nvSpPr>
        <p:spPr>
          <a:xfrm>
            <a:off x="7239601" y="5072255"/>
            <a:ext cx="3197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Mean Drop in FICO of 53 Points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1FCD9DA-6FBF-9BDA-F61B-A88FD1EDD107}"/>
              </a:ext>
            </a:extLst>
          </p:cNvPr>
          <p:cNvSpPr txBox="1"/>
          <p:nvPr/>
        </p:nvSpPr>
        <p:spPr>
          <a:xfrm rot="16200000">
            <a:off x="540100" y="3008950"/>
            <a:ext cx="164559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Percentage</a:t>
            </a:r>
          </a:p>
        </p:txBody>
      </p:sp>
    </p:spTree>
    <p:extLst>
      <p:ext uri="{BB962C8B-B14F-4D97-AF65-F5344CB8AC3E}">
        <p14:creationId xmlns:p14="http://schemas.microsoft.com/office/powerpoint/2010/main" val="110959763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0" dirty="0">
                <a:latin typeface="+mn-lt"/>
              </a:rPr>
              <a:t>Percentage Not Placed by Exposure Buckets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/>
            <a:fld id="{F1214C19-7B70-E548-A608-340680BFD9AE}" type="slidenum">
              <a:rPr lang="en-US">
                <a:latin typeface="Calibri"/>
              </a:rPr>
              <a:pPr defTabSz="457200"/>
              <a:t>39</a:t>
            </a:fld>
            <a:endParaRPr lang="en-US" dirty="0">
              <a:latin typeface="Calibri"/>
            </a:endParaRP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14118A4C-E778-83F4-42EA-9A8562AC3D4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44956983"/>
              </p:ext>
            </p:extLst>
          </p:nvPr>
        </p:nvGraphicFramePr>
        <p:xfrm>
          <a:off x="1262743" y="1010202"/>
          <a:ext cx="9405257" cy="486591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8693353-77B3-AB02-378D-44A54107859E}"/>
              </a:ext>
            </a:extLst>
          </p:cNvPr>
          <p:cNvCxnSpPr>
            <a:cxnSpLocks/>
          </p:cNvCxnSpPr>
          <p:nvPr/>
        </p:nvCxnSpPr>
        <p:spPr>
          <a:xfrm>
            <a:off x="2529298" y="3863177"/>
            <a:ext cx="7968387" cy="0"/>
          </a:xfrm>
          <a:prstGeom prst="line">
            <a:avLst/>
          </a:prstGeom>
          <a:ln w="25400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">
            <a:extLst>
              <a:ext uri="{FF2B5EF4-FFF2-40B4-BE49-F238E27FC236}">
                <a16:creationId xmlns:a16="http://schemas.microsoft.com/office/drawing/2014/main" id="{AE986B38-4252-9F5E-C226-5D6BE59947FE}"/>
              </a:ext>
            </a:extLst>
          </p:cNvPr>
          <p:cNvSpPr txBox="1"/>
          <p:nvPr/>
        </p:nvSpPr>
        <p:spPr>
          <a:xfrm>
            <a:off x="1233434" y="3716995"/>
            <a:ext cx="1546316" cy="348343"/>
          </a:xfrm>
          <a:prstGeom prst="rect">
            <a:avLst/>
          </a:prstGeom>
        </p:spPr>
        <p:txBody>
          <a:bodyPr wrap="squar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sz="1500" b="1" dirty="0">
                <a:solidFill>
                  <a:srgbClr val="00B050"/>
                </a:solidFill>
              </a:rPr>
              <a:t>Mean = 12.5%</a:t>
            </a:r>
          </a:p>
        </p:txBody>
      </p:sp>
      <p:sp>
        <p:nvSpPr>
          <p:cNvPr id="5" name="TextBox 1">
            <a:extLst>
              <a:ext uri="{FF2B5EF4-FFF2-40B4-BE49-F238E27FC236}">
                <a16:creationId xmlns:a16="http://schemas.microsoft.com/office/drawing/2014/main" id="{DCFD108C-0E0C-F4AC-0C89-28A101FC6C24}"/>
              </a:ext>
            </a:extLst>
          </p:cNvPr>
          <p:cNvSpPr txBox="1"/>
          <p:nvPr/>
        </p:nvSpPr>
        <p:spPr>
          <a:xfrm>
            <a:off x="1206220" y="5553906"/>
            <a:ext cx="1189650" cy="264508"/>
          </a:xfrm>
          <a:prstGeom prst="rect">
            <a:avLst/>
          </a:prstGeom>
        </p:spPr>
        <p:txBody>
          <a:bodyPr wrap="squar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600" b="0" dirty="0">
                <a:solidFill>
                  <a:sysClr val="windowText" lastClr="000000"/>
                </a:solidFill>
              </a:rPr>
              <a:t>Percentile</a:t>
            </a:r>
          </a:p>
        </p:txBody>
      </p:sp>
      <p:sp>
        <p:nvSpPr>
          <p:cNvPr id="6" name="TextBox 1">
            <a:extLst>
              <a:ext uri="{FF2B5EF4-FFF2-40B4-BE49-F238E27FC236}">
                <a16:creationId xmlns:a16="http://schemas.microsoft.com/office/drawing/2014/main" id="{4EBA86D7-FB60-0A63-CC54-3091A8187481}"/>
              </a:ext>
            </a:extLst>
          </p:cNvPr>
          <p:cNvSpPr txBox="1"/>
          <p:nvPr/>
        </p:nvSpPr>
        <p:spPr>
          <a:xfrm>
            <a:off x="1212280" y="5157182"/>
            <a:ext cx="1189650" cy="264508"/>
          </a:xfrm>
          <a:prstGeom prst="rect">
            <a:avLst/>
          </a:prstGeom>
        </p:spPr>
        <p:txBody>
          <a:bodyPr wrap="squar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600" b="0" dirty="0">
                <a:solidFill>
                  <a:sysClr val="windowText" lastClr="000000"/>
                </a:solidFill>
              </a:rPr>
              <a:t>Range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652D4FC-88DC-A772-8C3C-4A5A208741A6}"/>
              </a:ext>
            </a:extLst>
          </p:cNvPr>
          <p:cNvCxnSpPr>
            <a:cxnSpLocks/>
          </p:cNvCxnSpPr>
          <p:nvPr/>
        </p:nvCxnSpPr>
        <p:spPr>
          <a:xfrm flipH="1" flipV="1">
            <a:off x="10178276" y="1678259"/>
            <a:ext cx="489724" cy="46464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1">
            <a:extLst>
              <a:ext uri="{FF2B5EF4-FFF2-40B4-BE49-F238E27FC236}">
                <a16:creationId xmlns:a16="http://schemas.microsoft.com/office/drawing/2014/main" id="{B2FDEF4E-09D7-203E-379B-28C9FAFAF17F}"/>
              </a:ext>
            </a:extLst>
          </p:cNvPr>
          <p:cNvSpPr txBox="1"/>
          <p:nvPr/>
        </p:nvSpPr>
        <p:spPr>
          <a:xfrm>
            <a:off x="10323625" y="1633206"/>
            <a:ext cx="1868375" cy="60323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b="0" dirty="0">
                <a:solidFill>
                  <a:sysClr val="windowText" lastClr="000000"/>
                </a:solidFill>
              </a:rPr>
              <a:t>39 Small Business CM’s</a:t>
            </a:r>
          </a:p>
          <a:p>
            <a:pPr algn="l"/>
            <a:r>
              <a:rPr lang="en-US" sz="1400" dirty="0">
                <a:solidFill>
                  <a:sysClr val="windowText" lastClr="000000"/>
                </a:solidFill>
              </a:rPr>
              <a:t>9 Consumer CM’s</a:t>
            </a:r>
            <a:endParaRPr lang="en-US" sz="1400" b="0" dirty="0">
              <a:solidFill>
                <a:sysClr val="windowText" lastClr="000000"/>
              </a:solidFill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F80D855-D9B3-16A5-F20F-3C3649FC1394}"/>
              </a:ext>
            </a:extLst>
          </p:cNvPr>
          <p:cNvCxnSpPr>
            <a:cxnSpLocks/>
          </p:cNvCxnSpPr>
          <p:nvPr/>
        </p:nvCxnSpPr>
        <p:spPr>
          <a:xfrm>
            <a:off x="1524000" y="5509437"/>
            <a:ext cx="9012133" cy="15202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62369A48-C36F-1C2A-55BD-52A3196F2F8A}"/>
              </a:ext>
            </a:extLst>
          </p:cNvPr>
          <p:cNvSpPr/>
          <p:nvPr/>
        </p:nvSpPr>
        <p:spPr>
          <a:xfrm>
            <a:off x="1825405" y="5053649"/>
            <a:ext cx="362373" cy="1778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BD0E3EF-2EB6-6549-72CD-6A039C286747}"/>
              </a:ext>
            </a:extLst>
          </p:cNvPr>
          <p:cNvCxnSpPr>
            <a:cxnSpLocks/>
          </p:cNvCxnSpPr>
          <p:nvPr/>
        </p:nvCxnSpPr>
        <p:spPr>
          <a:xfrm flipV="1">
            <a:off x="1541636" y="5135197"/>
            <a:ext cx="802640" cy="2768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12038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/>
            <a:fld id="{F1214C19-7B70-E548-A608-340680BFD9AE}" type="slidenum">
              <a:rPr lang="en-US">
                <a:latin typeface="Calibri"/>
              </a:rPr>
              <a:pPr defTabSz="457200"/>
              <a:t>4</a:t>
            </a:fld>
            <a:endParaRPr lang="en-US" dirty="0">
              <a:latin typeface="Calibr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3E7521D9-97CA-2214-AD7C-6029D0E6F121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Business Problem 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430D951-4827-7457-8C10-2C72AB39EDAF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Analyze Early-Legal Strategy</a:t>
            </a:r>
          </a:p>
          <a:p>
            <a:pPr marL="228600" marR="0" lvl="0" indent="-22860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Understand which aspects of cases explain whether cardmembers placed with collections attorney</a:t>
            </a:r>
          </a:p>
          <a:p>
            <a:pPr marL="228600" marR="0" lvl="0" indent="-22860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Answer the business question…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559558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0" dirty="0">
                <a:latin typeface="+mn-lt"/>
              </a:rPr>
              <a:t>Case Characteristics: Summary 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1334495" y="1262317"/>
            <a:ext cx="9101493" cy="4798744"/>
          </a:xfrm>
        </p:spPr>
        <p:txBody>
          <a:bodyPr>
            <a:noAutofit/>
          </a:bodyPr>
          <a:lstStyle/>
          <a:p>
            <a:pPr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1"/>
                </a:solidFill>
                <a:latin typeface="+mn-lt"/>
              </a:rPr>
              <a:t>98% of cases have early-legal letter sent either 59 or 74 DPB</a:t>
            </a:r>
          </a:p>
          <a:p>
            <a:pPr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1"/>
                </a:solidFill>
                <a:latin typeface="+mn-lt"/>
              </a:rPr>
              <a:t>FICO scores fall notably in the 30 to 45 days between case open and early legal.</a:t>
            </a:r>
          </a:p>
          <a:p>
            <a:pPr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1"/>
                </a:solidFill>
                <a:latin typeface="+mn-lt"/>
              </a:rPr>
              <a:t> Exposure </a:t>
            </a:r>
            <a:r>
              <a:rPr lang="en-US" sz="3200" dirty="0">
                <a:solidFill>
                  <a:schemeClr val="tx1"/>
                </a:solidFill>
                <a:latin typeface="+mn-lt"/>
                <a:sym typeface="Symbol" panose="05050102010706020507" pitchFamily="18" charset="2"/>
              </a:rPr>
              <a:t>in $100k + range associated with low percentage of placement</a:t>
            </a:r>
            <a:endParaRPr lang="en-US" sz="3200" dirty="0">
              <a:solidFill>
                <a:schemeClr val="tx1"/>
              </a:solidFill>
              <a:latin typeface="+mn-lt"/>
            </a:endParaRPr>
          </a:p>
          <a:p>
            <a:pPr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/>
            <a:fld id="{F1214C19-7B70-E548-A608-340680BFD9AE}" type="slidenum">
              <a:rPr lang="en-US">
                <a:latin typeface="Calibri"/>
              </a:rPr>
              <a:pPr defTabSz="457200"/>
              <a:t>40</a:t>
            </a:fld>
            <a:endParaRPr lang="en-US" dirty="0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8899030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11400" y="1173691"/>
            <a:ext cx="7772400" cy="2653242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  <a:spcAft>
                <a:spcPts val="1800"/>
              </a:spcAft>
            </a:pPr>
            <a:r>
              <a:rPr lang="en-US" dirty="0"/>
              <a:t>Descriptive Statistics:</a:t>
            </a:r>
            <a:br>
              <a:rPr lang="en-US" dirty="0"/>
            </a:br>
            <a:br>
              <a:rPr lang="en-US" dirty="0"/>
            </a:br>
            <a:r>
              <a:rPr lang="en-US" dirty="0"/>
              <a:t>Engagement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2362200" y="3400424"/>
            <a:ext cx="7772400" cy="26532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 baseline="0">
                <a:solidFill>
                  <a:srgbClr val="0C234B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b="0" dirty="0"/>
              <a:t>Ning Zang </a:t>
            </a:r>
          </a:p>
        </p:txBody>
      </p:sp>
    </p:spTree>
    <p:extLst>
      <p:ext uri="{BB962C8B-B14F-4D97-AF65-F5344CB8AC3E}">
        <p14:creationId xmlns:p14="http://schemas.microsoft.com/office/powerpoint/2010/main" val="305799268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50" y="1"/>
            <a:ext cx="11349038" cy="1103313"/>
          </a:xfrm>
        </p:spPr>
        <p:txBody>
          <a:bodyPr>
            <a:normAutofit/>
          </a:bodyPr>
          <a:lstStyle/>
          <a:p>
            <a:r>
              <a:rPr lang="en-US" sz="3600" b="0" dirty="0"/>
              <a:t>Engagement: Percentage of CM’s by Channel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1533017" y="1669839"/>
            <a:ext cx="8463471" cy="4798744"/>
          </a:xfrm>
        </p:spPr>
        <p:txBody>
          <a:bodyPr>
            <a:noAutofit/>
          </a:bodyPr>
          <a:lstStyle/>
          <a:p>
            <a:pPr marL="398463" indent="-398463">
              <a:spcAft>
                <a:spcPts val="1200"/>
              </a:spcAft>
            </a:pPr>
            <a:r>
              <a:rPr lang="en-US" sz="3200" dirty="0">
                <a:solidFill>
                  <a:srgbClr val="000000"/>
                </a:solidFill>
              </a:rPr>
              <a:t>Logins Before Early-Legal Letter Sent</a:t>
            </a:r>
            <a:endParaRPr lang="en-US" sz="3200" b="1" dirty="0">
              <a:solidFill>
                <a:srgbClr val="000000"/>
              </a:solidFill>
            </a:endParaRPr>
          </a:p>
          <a:p>
            <a:pPr marL="398463" indent="-398463">
              <a:spcAft>
                <a:spcPts val="1200"/>
              </a:spcAft>
            </a:pPr>
            <a:r>
              <a:rPr lang="en-US" sz="3200" dirty="0">
                <a:solidFill>
                  <a:srgbClr val="000000"/>
                </a:solidFill>
              </a:rPr>
              <a:t>Phone: Inbound vs. Outbound RPC</a:t>
            </a:r>
          </a:p>
          <a:p>
            <a:pPr marL="398463" indent="-398463">
              <a:spcAft>
                <a:spcPts val="1200"/>
              </a:spcAft>
            </a:pPr>
            <a:r>
              <a:rPr lang="en-US" sz="3200" dirty="0">
                <a:solidFill>
                  <a:srgbClr val="000000"/>
                </a:solidFill>
              </a:rPr>
              <a:t>Valid SMS</a:t>
            </a:r>
          </a:p>
          <a:p>
            <a:pPr marL="398463" indent="-398463">
              <a:spcAft>
                <a:spcPts val="1200"/>
              </a:spcAft>
            </a:pPr>
            <a:r>
              <a:rPr lang="en-US" sz="3200" dirty="0">
                <a:solidFill>
                  <a:srgbClr val="000000"/>
                </a:solidFill>
              </a:rPr>
              <a:t>Valid Email</a:t>
            </a:r>
          </a:p>
          <a:p>
            <a:pPr marL="398463" indent="-398463">
              <a:spcAft>
                <a:spcPts val="1200"/>
              </a:spcAft>
            </a:pPr>
            <a:r>
              <a:rPr lang="en-US" sz="3200" dirty="0">
                <a:solidFill>
                  <a:srgbClr val="000000"/>
                </a:solidFill>
              </a:rPr>
              <a:t>Chat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/>
            <a:fld id="{F1214C19-7B70-E548-A608-340680BFD9AE}" type="slidenum">
              <a:rPr lang="en-US">
                <a:latin typeface="Calibri"/>
              </a:rPr>
              <a:pPr defTabSz="457200"/>
              <a:t>42</a:t>
            </a:fld>
            <a:endParaRPr lang="en-US" dirty="0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445275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50" y="1"/>
            <a:ext cx="11349038" cy="1103313"/>
          </a:xfrm>
        </p:spPr>
        <p:txBody>
          <a:bodyPr>
            <a:normAutofit/>
          </a:bodyPr>
          <a:lstStyle/>
          <a:p>
            <a:r>
              <a:rPr lang="en-US" sz="3600" b="0" dirty="0"/>
              <a:t>Engagement: Percentage of CM’s by Channel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1533017" y="1669839"/>
            <a:ext cx="8463471" cy="4798744"/>
          </a:xfrm>
        </p:spPr>
        <p:txBody>
          <a:bodyPr>
            <a:noAutofit/>
          </a:bodyPr>
          <a:lstStyle/>
          <a:p>
            <a:pPr marL="398463" indent="-398463">
              <a:spcAft>
                <a:spcPts val="1200"/>
              </a:spcAft>
            </a:pPr>
            <a:r>
              <a:rPr lang="en-US" sz="3200" dirty="0">
                <a:solidFill>
                  <a:srgbClr val="000000"/>
                </a:solidFill>
              </a:rPr>
              <a:t>Logins Before Early-Legal Letter Sent</a:t>
            </a:r>
            <a:endParaRPr lang="en-US" sz="3200" b="1" dirty="0">
              <a:solidFill>
                <a:srgbClr val="000000"/>
              </a:solidFill>
            </a:endParaRPr>
          </a:p>
          <a:p>
            <a:pPr marL="398463" indent="-398463">
              <a:spcAft>
                <a:spcPts val="1200"/>
              </a:spcAft>
            </a:pPr>
            <a:r>
              <a:rPr lang="en-US" sz="3200" dirty="0">
                <a:solidFill>
                  <a:srgbClr val="000000"/>
                </a:solidFill>
              </a:rPr>
              <a:t>Phone: Inbound vs. Outbound RPC</a:t>
            </a:r>
          </a:p>
          <a:p>
            <a:pPr marL="398463" indent="-398463">
              <a:spcAft>
                <a:spcPts val="1200"/>
              </a:spcAft>
            </a:pPr>
            <a:r>
              <a:rPr lang="en-US" sz="3200" dirty="0">
                <a:solidFill>
                  <a:srgbClr val="000000"/>
                </a:solidFill>
              </a:rPr>
              <a:t>Valid SMS</a:t>
            </a:r>
          </a:p>
          <a:p>
            <a:pPr marL="398463" indent="-398463">
              <a:spcAft>
                <a:spcPts val="1200"/>
              </a:spcAft>
            </a:pPr>
            <a:r>
              <a:rPr lang="en-US" sz="3200" dirty="0">
                <a:solidFill>
                  <a:srgbClr val="000000"/>
                </a:solidFill>
              </a:rPr>
              <a:t>Valid Email</a:t>
            </a:r>
          </a:p>
          <a:p>
            <a:pPr marL="398463" indent="-398463">
              <a:spcAft>
                <a:spcPts val="1200"/>
              </a:spcAft>
            </a:pPr>
            <a:r>
              <a:rPr lang="en-US" sz="3200" dirty="0">
                <a:solidFill>
                  <a:srgbClr val="000000"/>
                </a:solidFill>
              </a:rPr>
              <a:t>Chat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3200" b="1" dirty="0">
                <a:solidFill>
                  <a:srgbClr val="000000"/>
                </a:solidFill>
              </a:rPr>
              <a:t>Quiz Time!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/>
            <a:fld id="{F1214C19-7B70-E548-A608-340680BFD9AE}" type="slidenum">
              <a:rPr lang="en-US">
                <a:latin typeface="Calibri"/>
              </a:rPr>
              <a:pPr defTabSz="457200"/>
              <a:t>43</a:t>
            </a:fld>
            <a:endParaRPr lang="en-US" dirty="0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9510788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0" dirty="0">
                <a:latin typeface="+mn-lt"/>
              </a:rPr>
              <a:t>Logins: Logins Before Early-Legal Letter Sent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/>
            <a:fld id="{F1214C19-7B70-E548-A608-340680BFD9AE}" type="slidenum">
              <a:rPr lang="en-US">
                <a:latin typeface="Calibri"/>
              </a:rPr>
              <a:pPr defTabSz="457200"/>
              <a:t>44</a:t>
            </a:fld>
            <a:endParaRPr lang="en-US" dirty="0">
              <a:latin typeface="Calibri"/>
            </a:endParaRPr>
          </a:p>
        </p:txBody>
      </p:sp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0CC9BA2F-F05B-CB06-763E-2C65F00C72B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7142190"/>
              </p:ext>
            </p:extLst>
          </p:nvPr>
        </p:nvGraphicFramePr>
        <p:xfrm>
          <a:off x="766763" y="1214438"/>
          <a:ext cx="5945764" cy="48081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B3679FCB-0BC6-2BBF-91BF-F8DDDD2EA634}"/>
              </a:ext>
            </a:extLst>
          </p:cNvPr>
          <p:cNvSpPr txBox="1">
            <a:spLocks/>
          </p:cNvSpPr>
          <p:nvPr/>
        </p:nvSpPr>
        <p:spPr>
          <a:xfrm>
            <a:off x="7015162" y="2064333"/>
            <a:ext cx="4857749" cy="395823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AB0520"/>
              </a:buClr>
              <a:buFont typeface="Arial"/>
              <a:buChar char="•"/>
              <a:defRPr sz="2000" kern="1200">
                <a:solidFill>
                  <a:srgbClr val="6F868D"/>
                </a:solidFill>
                <a:latin typeface="Verdana"/>
                <a:ea typeface="+mn-ea"/>
                <a:cs typeface="Verdana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AB0520"/>
              </a:buClr>
              <a:buFont typeface="Arial"/>
              <a:buChar char="•"/>
              <a:defRPr sz="1600" kern="1200">
                <a:solidFill>
                  <a:srgbClr val="6F868D"/>
                </a:solidFill>
                <a:latin typeface="Verdana"/>
                <a:ea typeface="+mn-ea"/>
                <a:cs typeface="Verdana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AB0520"/>
              </a:buClr>
              <a:buFont typeface="Arial"/>
              <a:buChar char="•"/>
              <a:defRPr sz="1200" kern="1200">
                <a:solidFill>
                  <a:srgbClr val="6F868D"/>
                </a:solidFill>
                <a:latin typeface="Verdana"/>
                <a:ea typeface="+mn-ea"/>
                <a:cs typeface="Verdana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AB0520"/>
              </a:buClr>
              <a:buFont typeface="Arial"/>
              <a:buChar char="•"/>
              <a:defRPr sz="1200" kern="1200">
                <a:solidFill>
                  <a:srgbClr val="6F868D"/>
                </a:solidFill>
                <a:latin typeface="Verdana"/>
                <a:ea typeface="+mn-ea"/>
                <a:cs typeface="Verdana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AB0520"/>
              </a:buClr>
              <a:buFont typeface="Arial"/>
              <a:buChar char="•"/>
              <a:defRPr sz="1200" kern="1200">
                <a:solidFill>
                  <a:srgbClr val="6F868D"/>
                </a:solidFill>
                <a:latin typeface="Verdana"/>
                <a:ea typeface="+mn-ea"/>
                <a:cs typeface="Verdan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  <a:latin typeface="+mn-lt"/>
              </a:rPr>
              <a:t>Fewer than 20% with Logins at MYCA or MYCA Mobile</a:t>
            </a:r>
          </a:p>
        </p:txBody>
      </p:sp>
    </p:spTree>
    <p:extLst>
      <p:ext uri="{BB962C8B-B14F-4D97-AF65-F5344CB8AC3E}">
        <p14:creationId xmlns:p14="http://schemas.microsoft.com/office/powerpoint/2010/main" val="163796623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730" y="1"/>
            <a:ext cx="11859905" cy="1103313"/>
          </a:xfrm>
        </p:spPr>
        <p:txBody>
          <a:bodyPr>
            <a:normAutofit fontScale="90000"/>
          </a:bodyPr>
          <a:lstStyle/>
          <a:p>
            <a:r>
              <a:rPr lang="en-US" sz="3600" b="0" dirty="0">
                <a:latin typeface="+mn-lt"/>
              </a:rPr>
              <a:t>Logins: Logins Before Early-Legal Letter, Small Bus. vs. Consumer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/>
            <a:fld id="{F1214C19-7B70-E548-A608-340680BFD9AE}" type="slidenum">
              <a:rPr lang="en-US">
                <a:latin typeface="Calibri"/>
              </a:rPr>
              <a:pPr defTabSz="457200"/>
              <a:t>45</a:t>
            </a:fld>
            <a:endParaRPr lang="en-US" dirty="0">
              <a:latin typeface="Calibri"/>
            </a:endParaRPr>
          </a:p>
        </p:txBody>
      </p:sp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0CC9BA2F-F05B-CB06-763E-2C65F00C72B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48316788"/>
              </p:ext>
            </p:extLst>
          </p:nvPr>
        </p:nvGraphicFramePr>
        <p:xfrm>
          <a:off x="766763" y="1214438"/>
          <a:ext cx="5945764" cy="48081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B3679FCB-0BC6-2BBF-91BF-F8DDDD2EA634}"/>
              </a:ext>
            </a:extLst>
          </p:cNvPr>
          <p:cNvSpPr txBox="1">
            <a:spLocks/>
          </p:cNvSpPr>
          <p:nvPr/>
        </p:nvSpPr>
        <p:spPr>
          <a:xfrm>
            <a:off x="7015162" y="2064333"/>
            <a:ext cx="4857749" cy="395823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AB0520"/>
              </a:buClr>
              <a:buFont typeface="Arial"/>
              <a:buChar char="•"/>
              <a:defRPr sz="2000" kern="1200">
                <a:solidFill>
                  <a:srgbClr val="6F868D"/>
                </a:solidFill>
                <a:latin typeface="Verdana"/>
                <a:ea typeface="+mn-ea"/>
                <a:cs typeface="Verdana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AB0520"/>
              </a:buClr>
              <a:buFont typeface="Arial"/>
              <a:buChar char="•"/>
              <a:defRPr sz="1600" kern="1200">
                <a:solidFill>
                  <a:srgbClr val="6F868D"/>
                </a:solidFill>
                <a:latin typeface="Verdana"/>
                <a:ea typeface="+mn-ea"/>
                <a:cs typeface="Verdana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AB0520"/>
              </a:buClr>
              <a:buFont typeface="Arial"/>
              <a:buChar char="•"/>
              <a:defRPr sz="1200" kern="1200">
                <a:solidFill>
                  <a:srgbClr val="6F868D"/>
                </a:solidFill>
                <a:latin typeface="Verdana"/>
                <a:ea typeface="+mn-ea"/>
                <a:cs typeface="Verdana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AB0520"/>
              </a:buClr>
              <a:buFont typeface="Arial"/>
              <a:buChar char="•"/>
              <a:defRPr sz="1200" kern="1200">
                <a:solidFill>
                  <a:srgbClr val="6F868D"/>
                </a:solidFill>
                <a:latin typeface="Verdana"/>
                <a:ea typeface="+mn-ea"/>
                <a:cs typeface="Verdana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AB0520"/>
              </a:buClr>
              <a:buFont typeface="Arial"/>
              <a:buChar char="•"/>
              <a:defRPr sz="1200" kern="1200">
                <a:solidFill>
                  <a:srgbClr val="6F868D"/>
                </a:solidFill>
                <a:latin typeface="Verdana"/>
                <a:ea typeface="+mn-ea"/>
                <a:cs typeface="Verdan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  <a:latin typeface="+mn-lt"/>
              </a:rPr>
              <a:t>&lt; ¼ with Logins at MYCA or MYCA Mobile</a:t>
            </a:r>
          </a:p>
          <a:p>
            <a:pPr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  <a:latin typeface="+mn-lt"/>
              </a:rPr>
              <a:t>Consumer More Active on Mobile</a:t>
            </a:r>
          </a:p>
          <a:p>
            <a:pPr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  <a:latin typeface="+mn-lt"/>
              </a:rPr>
              <a:t>Small Business More Active on Web &amp; Both </a:t>
            </a:r>
          </a:p>
        </p:txBody>
      </p:sp>
    </p:spTree>
    <p:extLst>
      <p:ext uri="{BB962C8B-B14F-4D97-AF65-F5344CB8AC3E}">
        <p14:creationId xmlns:p14="http://schemas.microsoft.com/office/powerpoint/2010/main" val="73333545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576" y="1"/>
            <a:ext cx="11768920" cy="1103313"/>
          </a:xfrm>
        </p:spPr>
        <p:txBody>
          <a:bodyPr>
            <a:normAutofit fontScale="90000"/>
          </a:bodyPr>
          <a:lstStyle/>
          <a:p>
            <a:r>
              <a:rPr lang="en-US" sz="3600" b="0" dirty="0"/>
              <a:t>Engagement: Communication Before Early-Legal Letter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/>
            <a:fld id="{F1214C19-7B70-E548-A608-340680BFD9AE}" type="slidenum">
              <a:rPr lang="en-US">
                <a:latin typeface="Calibri"/>
              </a:rPr>
              <a:pPr defTabSz="457200"/>
              <a:t>46</a:t>
            </a:fld>
            <a:endParaRPr lang="en-US" dirty="0">
              <a:latin typeface="Calibri"/>
            </a:endParaRPr>
          </a:p>
        </p:txBody>
      </p:sp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0CC9BA2F-F05B-CB06-763E-2C65F00C72B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81569559"/>
              </p:ext>
            </p:extLst>
          </p:nvPr>
        </p:nvGraphicFramePr>
        <p:xfrm>
          <a:off x="1025943" y="1517074"/>
          <a:ext cx="5686584" cy="45054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B3679FCB-0BC6-2BBF-91BF-F8DDDD2EA634}"/>
              </a:ext>
            </a:extLst>
          </p:cNvPr>
          <p:cNvSpPr txBox="1">
            <a:spLocks/>
          </p:cNvSpPr>
          <p:nvPr/>
        </p:nvSpPr>
        <p:spPr>
          <a:xfrm>
            <a:off x="7196137" y="2157412"/>
            <a:ext cx="4586287" cy="395823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AB0520"/>
              </a:buClr>
              <a:buFont typeface="Arial"/>
              <a:buChar char="•"/>
              <a:defRPr sz="2000" kern="1200">
                <a:solidFill>
                  <a:srgbClr val="6F868D"/>
                </a:solidFill>
                <a:latin typeface="Verdana"/>
                <a:ea typeface="+mn-ea"/>
                <a:cs typeface="Verdana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AB0520"/>
              </a:buClr>
              <a:buFont typeface="Arial"/>
              <a:buChar char="•"/>
              <a:defRPr sz="1600" kern="1200">
                <a:solidFill>
                  <a:srgbClr val="6F868D"/>
                </a:solidFill>
                <a:latin typeface="Verdana"/>
                <a:ea typeface="+mn-ea"/>
                <a:cs typeface="Verdana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AB0520"/>
              </a:buClr>
              <a:buFont typeface="Arial"/>
              <a:buChar char="•"/>
              <a:defRPr sz="1200" kern="1200">
                <a:solidFill>
                  <a:srgbClr val="6F868D"/>
                </a:solidFill>
                <a:latin typeface="Verdana"/>
                <a:ea typeface="+mn-ea"/>
                <a:cs typeface="Verdana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AB0520"/>
              </a:buClr>
              <a:buFont typeface="Arial"/>
              <a:buChar char="•"/>
              <a:defRPr sz="1200" kern="1200">
                <a:solidFill>
                  <a:srgbClr val="6F868D"/>
                </a:solidFill>
                <a:latin typeface="Verdana"/>
                <a:ea typeface="+mn-ea"/>
                <a:cs typeface="Verdana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AB0520"/>
              </a:buClr>
              <a:buFont typeface="Arial"/>
              <a:buChar char="•"/>
              <a:defRPr sz="1200" kern="1200">
                <a:solidFill>
                  <a:srgbClr val="6F868D"/>
                </a:solidFill>
                <a:latin typeface="Verdana"/>
                <a:ea typeface="+mn-ea"/>
                <a:cs typeface="Verdan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</a:rPr>
              <a:t>Email Can Contain Link to Chat</a:t>
            </a:r>
          </a:p>
          <a:p>
            <a:pPr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</a:rPr>
              <a:t>2/3 CM’s with Valid Smart- Phone Number</a:t>
            </a:r>
          </a:p>
          <a:p>
            <a:pPr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</a:rPr>
              <a:t>Nearly all CM’s with Valid Email Address</a:t>
            </a:r>
          </a:p>
        </p:txBody>
      </p:sp>
    </p:spTree>
    <p:extLst>
      <p:ext uri="{BB962C8B-B14F-4D97-AF65-F5344CB8AC3E}">
        <p14:creationId xmlns:p14="http://schemas.microsoft.com/office/powerpoint/2010/main" val="416902911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361" y="1"/>
            <a:ext cx="11000096" cy="1103313"/>
          </a:xfrm>
        </p:spPr>
        <p:txBody>
          <a:bodyPr>
            <a:normAutofit fontScale="90000"/>
          </a:bodyPr>
          <a:lstStyle/>
          <a:p>
            <a:r>
              <a:rPr lang="en-US" sz="3600" b="0" dirty="0"/>
              <a:t>Engagement by Channels Before Early-Legal Letter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/>
            <a:fld id="{F1214C19-7B70-E548-A608-340680BFD9AE}" type="slidenum">
              <a:rPr lang="en-US">
                <a:latin typeface="Calibri"/>
              </a:rPr>
              <a:pPr defTabSz="457200"/>
              <a:t>47</a:t>
            </a:fld>
            <a:endParaRPr lang="en-US" dirty="0">
              <a:latin typeface="Calibri"/>
            </a:endParaRPr>
          </a:p>
        </p:txBody>
      </p:sp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0CC9BA2F-F05B-CB06-763E-2C65F00C72B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0294885"/>
              </p:ext>
            </p:extLst>
          </p:nvPr>
        </p:nvGraphicFramePr>
        <p:xfrm>
          <a:off x="1025943" y="1176338"/>
          <a:ext cx="5686584" cy="48462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B3679FCB-0BC6-2BBF-91BF-F8DDDD2EA634}"/>
              </a:ext>
            </a:extLst>
          </p:cNvPr>
          <p:cNvSpPr txBox="1">
            <a:spLocks/>
          </p:cNvSpPr>
          <p:nvPr/>
        </p:nvSpPr>
        <p:spPr>
          <a:xfrm>
            <a:off x="7196137" y="2157412"/>
            <a:ext cx="4586287" cy="395823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AB0520"/>
              </a:buClr>
              <a:buFont typeface="Arial"/>
              <a:buChar char="•"/>
              <a:defRPr sz="2000" kern="1200">
                <a:solidFill>
                  <a:srgbClr val="6F868D"/>
                </a:solidFill>
                <a:latin typeface="Verdana"/>
                <a:ea typeface="+mn-ea"/>
                <a:cs typeface="Verdana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AB0520"/>
              </a:buClr>
              <a:buFont typeface="Arial"/>
              <a:buChar char="•"/>
              <a:defRPr sz="1600" kern="1200">
                <a:solidFill>
                  <a:srgbClr val="6F868D"/>
                </a:solidFill>
                <a:latin typeface="Verdana"/>
                <a:ea typeface="+mn-ea"/>
                <a:cs typeface="Verdana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AB0520"/>
              </a:buClr>
              <a:buFont typeface="Arial"/>
              <a:buChar char="•"/>
              <a:defRPr sz="1200" kern="1200">
                <a:solidFill>
                  <a:srgbClr val="6F868D"/>
                </a:solidFill>
                <a:latin typeface="Verdana"/>
                <a:ea typeface="+mn-ea"/>
                <a:cs typeface="Verdana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AB0520"/>
              </a:buClr>
              <a:buFont typeface="Arial"/>
              <a:buChar char="•"/>
              <a:defRPr sz="1200" kern="1200">
                <a:solidFill>
                  <a:srgbClr val="6F868D"/>
                </a:solidFill>
                <a:latin typeface="Verdana"/>
                <a:ea typeface="+mn-ea"/>
                <a:cs typeface="Verdana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AB0520"/>
              </a:buClr>
              <a:buFont typeface="Arial"/>
              <a:buChar char="•"/>
              <a:defRPr sz="1200" kern="1200">
                <a:solidFill>
                  <a:srgbClr val="6F868D"/>
                </a:solidFill>
                <a:latin typeface="Verdana"/>
                <a:ea typeface="+mn-ea"/>
                <a:cs typeface="Verdan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</a:rPr>
              <a:t>Almost All Consumers have Valid Email</a:t>
            </a:r>
          </a:p>
          <a:p>
            <a:pPr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</a:rPr>
              <a:t>Almost 3/4 Consumers with Valid Smartphone Number</a:t>
            </a:r>
          </a:p>
          <a:p>
            <a:pPr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</a:rPr>
              <a:t>More Phone RPC’s for Small Business</a:t>
            </a:r>
          </a:p>
        </p:txBody>
      </p:sp>
    </p:spTree>
    <p:extLst>
      <p:ext uri="{BB962C8B-B14F-4D97-AF65-F5344CB8AC3E}">
        <p14:creationId xmlns:p14="http://schemas.microsoft.com/office/powerpoint/2010/main" val="282052369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b="0" dirty="0"/>
              <a:t>Engagement: Emails Before Early-Legal Letter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/>
            <a:fld id="{F1214C19-7B70-E548-A608-340680BFD9AE}" type="slidenum">
              <a:rPr lang="en-US">
                <a:latin typeface="Calibri"/>
              </a:rPr>
              <a:pPr defTabSz="457200"/>
              <a:t>48</a:t>
            </a:fld>
            <a:endParaRPr lang="en-US" dirty="0">
              <a:latin typeface="Calibri"/>
            </a:endParaRPr>
          </a:p>
        </p:txBody>
      </p:sp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0CC9BA2F-F05B-CB06-763E-2C65F00C72B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28863553"/>
              </p:ext>
            </p:extLst>
          </p:nvPr>
        </p:nvGraphicFramePr>
        <p:xfrm>
          <a:off x="1198815" y="1530723"/>
          <a:ext cx="5686584" cy="45054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B3679FCB-0BC6-2BBF-91BF-F8DDDD2EA634}"/>
              </a:ext>
            </a:extLst>
          </p:cNvPr>
          <p:cNvSpPr txBox="1">
            <a:spLocks/>
          </p:cNvSpPr>
          <p:nvPr/>
        </p:nvSpPr>
        <p:spPr>
          <a:xfrm>
            <a:off x="7164292" y="1870809"/>
            <a:ext cx="4586287" cy="395823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AB0520"/>
              </a:buClr>
              <a:buFont typeface="Arial"/>
              <a:buChar char="•"/>
              <a:defRPr sz="2000" kern="1200">
                <a:solidFill>
                  <a:srgbClr val="6F868D"/>
                </a:solidFill>
                <a:latin typeface="Verdana"/>
                <a:ea typeface="+mn-ea"/>
                <a:cs typeface="Verdana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AB0520"/>
              </a:buClr>
              <a:buFont typeface="Arial"/>
              <a:buChar char="•"/>
              <a:defRPr sz="1600" kern="1200">
                <a:solidFill>
                  <a:srgbClr val="6F868D"/>
                </a:solidFill>
                <a:latin typeface="Verdana"/>
                <a:ea typeface="+mn-ea"/>
                <a:cs typeface="Verdana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AB0520"/>
              </a:buClr>
              <a:buFont typeface="Arial"/>
              <a:buChar char="•"/>
              <a:defRPr sz="1200" kern="1200">
                <a:solidFill>
                  <a:srgbClr val="6F868D"/>
                </a:solidFill>
                <a:latin typeface="Verdana"/>
                <a:ea typeface="+mn-ea"/>
                <a:cs typeface="Verdana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AB0520"/>
              </a:buClr>
              <a:buFont typeface="Arial"/>
              <a:buChar char="•"/>
              <a:defRPr sz="1200" kern="1200">
                <a:solidFill>
                  <a:srgbClr val="6F868D"/>
                </a:solidFill>
                <a:latin typeface="Verdana"/>
                <a:ea typeface="+mn-ea"/>
                <a:cs typeface="Verdana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AB0520"/>
              </a:buClr>
              <a:buFont typeface="Arial"/>
              <a:buChar char="•"/>
              <a:defRPr sz="1200" kern="1200">
                <a:solidFill>
                  <a:srgbClr val="6F868D"/>
                </a:solidFill>
                <a:latin typeface="Verdana"/>
                <a:ea typeface="+mn-ea"/>
                <a:cs typeface="Verdan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  <a:latin typeface="+mn-lt"/>
              </a:rPr>
              <a:t>92.3% of CM’s with Valid Emails</a:t>
            </a:r>
          </a:p>
          <a:p>
            <a:pPr marL="798513" indent="-398463">
              <a:buSzPct val="75000"/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tx1"/>
                </a:solidFill>
                <a:latin typeface="+mn-lt"/>
              </a:rPr>
              <a:t>Mean # of Emails = 5.1</a:t>
            </a:r>
          </a:p>
          <a:p>
            <a:pPr marL="798513" indent="-398463">
              <a:spcAft>
                <a:spcPts val="1200"/>
              </a:spcAft>
              <a:buSzPct val="75000"/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tx1"/>
                </a:solidFill>
                <a:latin typeface="+mn-lt"/>
              </a:rPr>
              <a:t>Maximum # of Emails = 36</a:t>
            </a:r>
          </a:p>
          <a:p>
            <a:pPr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600" dirty="0">
              <a:solidFill>
                <a:schemeClr val="tx1"/>
              </a:solidFill>
              <a:latin typeface="+mn-lt"/>
            </a:endParaRPr>
          </a:p>
          <a:p>
            <a:pPr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  <a:latin typeface="+mn-lt"/>
              </a:rPr>
              <a:t>Calculated </a:t>
            </a:r>
            <a:r>
              <a:rPr lang="en-US" sz="2200" b="1" dirty="0">
                <a:solidFill>
                  <a:schemeClr val="tx1"/>
                </a:solidFill>
                <a:latin typeface="+mn-lt"/>
              </a:rPr>
              <a:t>Average Daily Number of Emails </a:t>
            </a:r>
            <a:r>
              <a:rPr lang="en-US" sz="2200" dirty="0">
                <a:solidFill>
                  <a:schemeClr val="tx1"/>
                </a:solidFill>
                <a:latin typeface="+mn-lt"/>
              </a:rPr>
              <a:t>to Compare Different Days Past Bill Before Early Legal Across CM’s (Mean &lt; 1 per week)</a:t>
            </a:r>
          </a:p>
        </p:txBody>
      </p:sp>
    </p:spTree>
    <p:extLst>
      <p:ext uri="{BB962C8B-B14F-4D97-AF65-F5344CB8AC3E}">
        <p14:creationId xmlns:p14="http://schemas.microsoft.com/office/powerpoint/2010/main" val="128106682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0" dirty="0">
                <a:latin typeface="+mn-lt"/>
              </a:rPr>
              <a:t>Engagement: Summary 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1334495" y="1262317"/>
            <a:ext cx="9101493" cy="4798744"/>
          </a:xfrm>
        </p:spPr>
        <p:txBody>
          <a:bodyPr>
            <a:noAutofit/>
          </a:bodyPr>
          <a:lstStyle/>
          <a:p>
            <a:pPr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1"/>
                </a:solidFill>
                <a:latin typeface="+mn-lt"/>
              </a:rPr>
              <a:t>Small proportion of CM’s logging in on MYCA &amp; MYCA Mobile (&lt; 20%)</a:t>
            </a:r>
          </a:p>
          <a:p>
            <a:pPr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1"/>
                </a:solidFill>
                <a:latin typeface="+mn-lt"/>
              </a:rPr>
              <a:t>Vast majority have valid emails.</a:t>
            </a:r>
          </a:p>
          <a:p>
            <a:pPr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1"/>
                </a:solidFill>
                <a:latin typeface="+mn-lt"/>
              </a:rPr>
              <a:t>¾ Consumers with valid smartphone number</a:t>
            </a:r>
          </a:p>
          <a:p>
            <a:pPr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1"/>
                </a:solidFill>
                <a:latin typeface="+mn-lt"/>
              </a:rPr>
              <a:t>Inbound/Outbound phone RPC’s higher for Small Business (16 - 17</a:t>
            </a:r>
            <a:r>
              <a:rPr lang="en-US" sz="3200" dirty="0">
                <a:solidFill>
                  <a:schemeClr val="tx1"/>
                </a:solidFill>
                <a:latin typeface="+mn-lt"/>
                <a:sym typeface="Symbol" panose="05050102010706020507" pitchFamily="18" charset="2"/>
              </a:rPr>
              <a:t>%)</a:t>
            </a:r>
            <a:endParaRPr lang="en-US" sz="3200" dirty="0">
              <a:solidFill>
                <a:schemeClr val="tx1"/>
              </a:solidFill>
              <a:latin typeface="+mn-lt"/>
            </a:endParaRPr>
          </a:p>
          <a:p>
            <a:pPr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1"/>
                </a:solidFill>
                <a:latin typeface="+mn-lt"/>
              </a:rPr>
              <a:t>Chat is minimal (&lt; 5%)</a:t>
            </a:r>
          </a:p>
          <a:p>
            <a:pPr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/>
            <a:fld id="{F1214C19-7B70-E548-A608-340680BFD9AE}" type="slidenum">
              <a:rPr lang="en-US">
                <a:latin typeface="Calibri"/>
              </a:rPr>
              <a:pPr defTabSz="457200"/>
              <a:t>49</a:t>
            </a:fld>
            <a:endParaRPr lang="en-US" dirty="0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452225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/>
            <a:fld id="{F1214C19-7B70-E548-A608-340680BFD9AE}" type="slidenum">
              <a:rPr lang="en-US">
                <a:latin typeface="Calibri"/>
              </a:rPr>
              <a:pPr defTabSz="457200"/>
              <a:t>5</a:t>
            </a:fld>
            <a:endParaRPr lang="en-US" dirty="0">
              <a:latin typeface="Calibri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E78008-BFE1-D3EB-DFE1-8A480A28109D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8766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Why do some cardmembers in this strategy work with AMEX while others take no action?</a:t>
            </a:r>
            <a:br>
              <a:rPr kumimoji="0" lang="en-US" sz="44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</a:b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CF7A3A2-3A83-09E4-4BD7-2FE0B97B4B0A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Does it have anything to do with:</a:t>
            </a:r>
          </a:p>
          <a:p>
            <a:pPr marL="460375" marR="0" lvl="0" indent="-288925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Their 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spending habits 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or 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credit worthiness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  Exposure? FICO?</a:t>
            </a:r>
          </a:p>
          <a:p>
            <a:pPr marL="460375" marR="0" lvl="0" indent="-288925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Whether the cardmember is 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consumer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or 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small business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</a:t>
            </a:r>
          </a:p>
          <a:p>
            <a:pPr marL="460375" marR="0" lvl="0" indent="-288925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Having an 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email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on file?</a:t>
            </a:r>
          </a:p>
          <a:p>
            <a:pPr marL="460375" marR="0" lvl="0" indent="-288925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Their 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engagement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on the 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phone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(as RPC), over 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text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or with 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logins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on 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MYCA website/MYCA Mobile app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4685269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11400" y="1173691"/>
            <a:ext cx="7772400" cy="2653242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  <a:spcAft>
                <a:spcPts val="1800"/>
              </a:spcAft>
            </a:pPr>
            <a:r>
              <a:rPr lang="en-US" sz="4800" b="0" dirty="0">
                <a:latin typeface="+mn-lt"/>
              </a:rPr>
              <a:t>Logistic Regression Results:</a:t>
            </a:r>
            <a:br>
              <a:rPr lang="en-US" sz="4800" b="0" dirty="0">
                <a:latin typeface="+mn-lt"/>
              </a:rPr>
            </a:br>
            <a:br>
              <a:rPr lang="en-US" sz="4800" b="0" dirty="0">
                <a:latin typeface="+mn-lt"/>
              </a:rPr>
            </a:br>
            <a:r>
              <a:rPr lang="en-US" sz="4800" b="0" dirty="0">
                <a:latin typeface="+mn-lt"/>
              </a:rPr>
              <a:t>FICO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2362200" y="3400424"/>
            <a:ext cx="7772400" cy="26532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 baseline="0">
                <a:solidFill>
                  <a:srgbClr val="0C234B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b="0" dirty="0" err="1">
                <a:latin typeface="+mn-lt"/>
              </a:rPr>
              <a:t>Jyothsna</a:t>
            </a:r>
            <a:r>
              <a:rPr lang="en-US" b="0" dirty="0">
                <a:latin typeface="+mn-lt"/>
              </a:rPr>
              <a:t> </a:t>
            </a:r>
            <a:r>
              <a:rPr lang="en-US" b="0" dirty="0" err="1">
                <a:latin typeface="+mn-lt"/>
              </a:rPr>
              <a:t>Atla</a:t>
            </a:r>
            <a:endParaRPr lang="en-US" b="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6727904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/>
            <a:fld id="{F1214C19-7B70-E548-A608-340680BFD9AE}" type="slidenum">
              <a:rPr lang="en-US">
                <a:latin typeface="Calibri"/>
              </a:rPr>
              <a:pPr defTabSz="457200"/>
              <a:t>51</a:t>
            </a:fld>
            <a:endParaRPr lang="en-US" dirty="0">
              <a:latin typeface="Calibri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DFF4AE3E-7DAD-8897-B565-C874D9BEDB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4688023"/>
              </p:ext>
            </p:extLst>
          </p:nvPr>
        </p:nvGraphicFramePr>
        <p:xfrm>
          <a:off x="1478885" y="1015576"/>
          <a:ext cx="9087440" cy="46709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9763">
                  <a:extLst>
                    <a:ext uri="{9D8B030D-6E8A-4147-A177-3AD203B41FA5}">
                      <a16:colId xmlns:a16="http://schemas.microsoft.com/office/drawing/2014/main" val="166001355"/>
                    </a:ext>
                  </a:extLst>
                </a:gridCol>
                <a:gridCol w="2993957">
                  <a:extLst>
                    <a:ext uri="{9D8B030D-6E8A-4147-A177-3AD203B41FA5}">
                      <a16:colId xmlns:a16="http://schemas.microsoft.com/office/drawing/2014/main" val="3790109514"/>
                    </a:ext>
                  </a:extLst>
                </a:gridCol>
                <a:gridCol w="2271860">
                  <a:extLst>
                    <a:ext uri="{9D8B030D-6E8A-4147-A177-3AD203B41FA5}">
                      <a16:colId xmlns:a16="http://schemas.microsoft.com/office/drawing/2014/main" val="911144856"/>
                    </a:ext>
                  </a:extLst>
                </a:gridCol>
                <a:gridCol w="2271860">
                  <a:extLst>
                    <a:ext uri="{9D8B030D-6E8A-4147-A177-3AD203B41FA5}">
                      <a16:colId xmlns:a16="http://schemas.microsoft.com/office/drawing/2014/main" val="821916051"/>
                    </a:ext>
                  </a:extLst>
                </a:gridCol>
              </a:tblGrid>
              <a:tr h="46709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FICO Bins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Consumer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Small Business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All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59190980"/>
                  </a:ext>
                </a:extLst>
              </a:tr>
              <a:tr h="46709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400-450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-0.0216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-0.0217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-0.021</a:t>
                      </a: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1680072310"/>
                  </a:ext>
                </a:extLst>
              </a:tr>
              <a:tr h="46709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450-500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0.0037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0.0053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0.0041</a:t>
                      </a: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1385932934"/>
                  </a:ext>
                </a:extLst>
              </a:tr>
              <a:tr h="46709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500-550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0.0051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0.0055</a:t>
                      </a:r>
                    </a:p>
                  </a:txBody>
                  <a:tcPr marL="3810" marR="3810" marT="3810" marB="0" anchor="ctr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0.0053</a:t>
                      </a: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3826546667"/>
                  </a:ext>
                </a:extLst>
              </a:tr>
              <a:tr h="46709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550-600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0.0048</a:t>
                      </a:r>
                    </a:p>
                  </a:txBody>
                  <a:tcPr marL="3810" marR="3810" marT="3810" marB="0" anchor="ctr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0.0058</a:t>
                      </a:r>
                    </a:p>
                  </a:txBody>
                  <a:tcPr marL="3810" marR="3810" marT="3810" marB="0" anchor="ctr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0.0051</a:t>
                      </a:r>
                    </a:p>
                  </a:txBody>
                  <a:tcPr marL="3810" marR="3810" marT="3810" marB="0" anchor="ctr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094876374"/>
                  </a:ext>
                </a:extLst>
              </a:tr>
              <a:tr h="46709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600-650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0.0049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0.0047</a:t>
                      </a:r>
                    </a:p>
                  </a:txBody>
                  <a:tcPr marL="3810" marR="3810" marT="3810" marB="0" anchor="ctr"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0.0050</a:t>
                      </a: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2016638519"/>
                  </a:ext>
                </a:extLst>
              </a:tr>
              <a:tr h="46709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650-700</a:t>
                      </a:r>
                    </a:p>
                  </a:txBody>
                  <a:tcPr marL="3810" marR="3810" marT="381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0.0044</a:t>
                      </a:r>
                    </a:p>
                  </a:txBody>
                  <a:tcPr marL="3810" marR="3810" marT="381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0.0046</a:t>
                      </a:r>
                    </a:p>
                  </a:txBody>
                  <a:tcPr marL="3810" marR="3810" marT="381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0.0046</a:t>
                      </a:r>
                    </a:p>
                  </a:txBody>
                  <a:tcPr marL="3810" marR="3810" marT="381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6814049"/>
                  </a:ext>
                </a:extLst>
              </a:tr>
              <a:tr h="46709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700-750</a:t>
                      </a:r>
                    </a:p>
                  </a:txBody>
                  <a:tcPr marL="3810" marR="3810" marT="3810" marB="0" anchor="ctr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0.0045</a:t>
                      </a:r>
                    </a:p>
                  </a:txBody>
                  <a:tcPr marL="3810" marR="3810" marT="3810" marB="0" anchor="ctr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0.0047</a:t>
                      </a:r>
                    </a:p>
                  </a:txBody>
                  <a:tcPr marL="3810" marR="3810" marT="3810" marB="0" anchor="ctr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0.0047</a:t>
                      </a:r>
                    </a:p>
                  </a:txBody>
                  <a:tcPr marL="3810" marR="3810" marT="3810" marB="0" anchor="ctr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9811685"/>
                  </a:ext>
                </a:extLst>
              </a:tr>
              <a:tr h="46709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750-800</a:t>
                      </a:r>
                    </a:p>
                  </a:txBody>
                  <a:tcPr marL="3810" marR="3810" marT="3810" marB="0" anchor="ctr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0.0055</a:t>
                      </a:r>
                    </a:p>
                  </a:txBody>
                  <a:tcPr marL="3810" marR="3810" marT="3810" marB="0" anchor="ctr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0.0048</a:t>
                      </a:r>
                    </a:p>
                  </a:txBody>
                  <a:tcPr marL="3810" marR="3810" marT="3810" marB="0" anchor="ctr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0.0049</a:t>
                      </a:r>
                    </a:p>
                  </a:txBody>
                  <a:tcPr marL="3810" marR="3810" marT="3810" marB="0" anchor="ctr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17429478"/>
                  </a:ext>
                </a:extLst>
              </a:tr>
              <a:tr h="46709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800-850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-0.012</a:t>
                      </a:r>
                    </a:p>
                  </a:txBody>
                  <a:tcPr marL="3810" marR="3810" marT="3810" marB="0" anchor="ctr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0.0044</a:t>
                      </a:r>
                    </a:p>
                  </a:txBody>
                  <a:tcPr marL="3810" marR="3810" marT="3810" marB="0" anchor="ctr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0.0043</a:t>
                      </a:r>
                    </a:p>
                  </a:txBody>
                  <a:tcPr marL="3810" marR="3810" marT="3810" marB="0" anchor="ctr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507874596"/>
                  </a:ext>
                </a:extLst>
              </a:tr>
            </a:tbl>
          </a:graphicData>
        </a:graphic>
      </p:graphicFrame>
      <p:sp>
        <p:nvSpPr>
          <p:cNvPr id="9" name="Title 1">
            <a:extLst>
              <a:ext uri="{FF2B5EF4-FFF2-40B4-BE49-F238E27FC236}">
                <a16:creationId xmlns:a16="http://schemas.microsoft.com/office/drawing/2014/main" id="{B884D32D-DA41-81B5-4DE6-D31F135566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21" y="1"/>
            <a:ext cx="10363200" cy="1103313"/>
          </a:xfrm>
        </p:spPr>
        <p:txBody>
          <a:bodyPr>
            <a:normAutofit/>
          </a:bodyPr>
          <a:lstStyle/>
          <a:p>
            <a:r>
              <a:rPr lang="en-US" sz="3600" b="0" dirty="0">
                <a:latin typeface="+mn-lt"/>
              </a:rPr>
              <a:t>Logistic Results: FICO Bins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AC85719-132D-3162-CDA8-CC9034AEC65E}"/>
              </a:ext>
            </a:extLst>
          </p:cNvPr>
          <p:cNvSpPr txBox="1"/>
          <p:nvPr/>
        </p:nvSpPr>
        <p:spPr>
          <a:xfrm>
            <a:off x="6666895" y="6008913"/>
            <a:ext cx="2544838" cy="43088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/>
              <a:t>Significant Impact</a:t>
            </a:r>
          </a:p>
        </p:txBody>
      </p:sp>
    </p:spTree>
    <p:extLst>
      <p:ext uri="{BB962C8B-B14F-4D97-AF65-F5344CB8AC3E}">
        <p14:creationId xmlns:p14="http://schemas.microsoft.com/office/powerpoint/2010/main" val="39645395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0" dirty="0">
                <a:latin typeface="+mn-lt"/>
              </a:rPr>
              <a:t>FICO: Summary 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1334496" y="1262317"/>
            <a:ext cx="8812546" cy="4798744"/>
          </a:xfrm>
        </p:spPr>
        <p:txBody>
          <a:bodyPr>
            <a:noAutofit/>
          </a:bodyPr>
          <a:lstStyle/>
          <a:p>
            <a:pPr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1"/>
                </a:solidFill>
                <a:latin typeface="+mn-lt"/>
              </a:rPr>
              <a:t>Higher scores above 700 lower probability of placement</a:t>
            </a:r>
          </a:p>
          <a:p>
            <a:pPr lvl="1">
              <a:spcAft>
                <a:spcPts val="1200"/>
              </a:spcAft>
              <a:buSzPct val="75000"/>
              <a:buFont typeface="Courier New" panose="02070309020205020404" pitchFamily="49" charset="0"/>
              <a:buChar char="o"/>
            </a:pPr>
            <a:r>
              <a:rPr lang="en-US" sz="2800" dirty="0">
                <a:solidFill>
                  <a:schemeClr val="tx1"/>
                </a:solidFill>
                <a:latin typeface="+mn-lt"/>
              </a:rPr>
              <a:t>Every increase of 10 FICO points raises likelihood of </a:t>
            </a:r>
            <a:r>
              <a:rPr lang="en-US" sz="2800" u="sng" dirty="0">
                <a:solidFill>
                  <a:schemeClr val="tx1"/>
                </a:solidFill>
                <a:latin typeface="+mn-lt"/>
              </a:rPr>
              <a:t>not</a:t>
            </a:r>
            <a:r>
              <a:rPr lang="en-US" sz="2800" dirty="0">
                <a:solidFill>
                  <a:schemeClr val="tx1"/>
                </a:solidFill>
                <a:latin typeface="+mn-lt"/>
              </a:rPr>
              <a:t> being placed by ( 10 x 0.005 = </a:t>
            </a:r>
            <a:r>
              <a:rPr lang="en-US" sz="2800" b="1" dirty="0">
                <a:solidFill>
                  <a:schemeClr val="tx1"/>
                </a:solidFill>
                <a:latin typeface="+mn-lt"/>
              </a:rPr>
              <a:t>0.05</a:t>
            </a:r>
            <a:r>
              <a:rPr lang="en-US" sz="2800" dirty="0">
                <a:solidFill>
                  <a:schemeClr val="tx1"/>
                </a:solidFill>
                <a:latin typeface="+mn-lt"/>
              </a:rPr>
              <a:t>).  </a:t>
            </a:r>
          </a:p>
          <a:p>
            <a:pPr lvl="1">
              <a:spcAft>
                <a:spcPts val="1200"/>
              </a:spcAft>
              <a:buSzPct val="75000"/>
              <a:buFont typeface="Courier New" panose="02070309020205020404" pitchFamily="49" charset="0"/>
              <a:buChar char="o"/>
            </a:pPr>
            <a:r>
              <a:rPr lang="en-US" sz="2800" dirty="0">
                <a:solidFill>
                  <a:schemeClr val="tx1"/>
                </a:solidFill>
                <a:latin typeface="+mn-lt"/>
              </a:rPr>
              <a:t>Modest impact but not zero. </a:t>
            </a:r>
          </a:p>
          <a:p>
            <a:pPr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/>
            <a:fld id="{F1214C19-7B70-E548-A608-340680BFD9AE}" type="slidenum">
              <a:rPr lang="en-US">
                <a:latin typeface="Calibri"/>
              </a:rPr>
              <a:pPr defTabSz="457200"/>
              <a:t>52</a:t>
            </a:fld>
            <a:endParaRPr lang="en-US" dirty="0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8145521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11400" y="1173691"/>
            <a:ext cx="7772400" cy="2653242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  <a:spcAft>
                <a:spcPts val="1800"/>
              </a:spcAft>
            </a:pPr>
            <a:r>
              <a:rPr lang="en-US" sz="4800" b="0" dirty="0">
                <a:latin typeface="+mn-lt"/>
              </a:rPr>
              <a:t>Logistic Regression Results:</a:t>
            </a:r>
            <a:br>
              <a:rPr lang="en-US" sz="4800" b="0" dirty="0">
                <a:latin typeface="+mn-lt"/>
              </a:rPr>
            </a:br>
            <a:br>
              <a:rPr lang="en-US" sz="4800" b="0" dirty="0">
                <a:latin typeface="+mn-lt"/>
              </a:rPr>
            </a:br>
            <a:r>
              <a:rPr lang="en-US" sz="4800" b="0" dirty="0">
                <a:latin typeface="+mn-lt"/>
              </a:rPr>
              <a:t>Exposure &amp; Engagement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2362200" y="3400424"/>
            <a:ext cx="7772400" cy="26532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 baseline="0">
                <a:solidFill>
                  <a:srgbClr val="0C234B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b="0" dirty="0" err="1">
                <a:latin typeface="+mn-lt"/>
              </a:rPr>
              <a:t>Sravani</a:t>
            </a:r>
            <a:r>
              <a:rPr lang="en-US" b="0" dirty="0">
                <a:latin typeface="+mn-lt"/>
              </a:rPr>
              <a:t> </a:t>
            </a:r>
            <a:r>
              <a:rPr lang="en-US" b="0" dirty="0" err="1">
                <a:latin typeface="+mn-lt"/>
              </a:rPr>
              <a:t>Chokka</a:t>
            </a:r>
            <a:endParaRPr lang="en-US" b="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1167376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/>
            <a:fld id="{F1214C19-7B70-E548-A608-340680BFD9AE}" type="slidenum">
              <a:rPr lang="en-US">
                <a:latin typeface="Calibri"/>
              </a:rPr>
              <a:pPr defTabSz="457200"/>
              <a:t>54</a:t>
            </a:fld>
            <a:endParaRPr lang="en-US" dirty="0">
              <a:latin typeface="Calibri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A96B7BD-FB58-113F-8C8D-1669E16AF8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1851583"/>
              </p:ext>
            </p:extLst>
          </p:nvPr>
        </p:nvGraphicFramePr>
        <p:xfrm>
          <a:off x="1377350" y="1512603"/>
          <a:ext cx="8128000" cy="28895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00952">
                  <a:extLst>
                    <a:ext uri="{9D8B030D-6E8A-4147-A177-3AD203B41FA5}">
                      <a16:colId xmlns:a16="http://schemas.microsoft.com/office/drawing/2014/main" val="2619332760"/>
                    </a:ext>
                  </a:extLst>
                </a:gridCol>
                <a:gridCol w="2927048">
                  <a:extLst>
                    <a:ext uri="{9D8B030D-6E8A-4147-A177-3AD203B41FA5}">
                      <a16:colId xmlns:a16="http://schemas.microsoft.com/office/drawing/2014/main" val="3561546683"/>
                    </a:ext>
                  </a:extLst>
                </a:gridCol>
              </a:tblGrid>
              <a:tr h="577911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Characteristic/Channel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Effect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56715182"/>
                  </a:ext>
                </a:extLst>
              </a:tr>
              <a:tr h="577911">
                <a:tc>
                  <a:txBody>
                    <a:bodyPr/>
                    <a:lstStyle/>
                    <a:p>
                      <a:r>
                        <a:rPr lang="en-US" sz="2400" dirty="0"/>
                        <a:t>Exposure, Small Business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0.0029</a:t>
                      </a: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3874502665"/>
                  </a:ext>
                </a:extLst>
              </a:tr>
              <a:tr h="577911">
                <a:tc>
                  <a:txBody>
                    <a:bodyPr/>
                    <a:lstStyle/>
                    <a:p>
                      <a:r>
                        <a:rPr lang="en-US" sz="2400" dirty="0"/>
                        <a:t>Exposure, Consumer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0.0041</a:t>
                      </a: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259530664"/>
                  </a:ext>
                </a:extLst>
              </a:tr>
              <a:tr h="577911">
                <a:tc>
                  <a:txBody>
                    <a:bodyPr/>
                    <a:lstStyle/>
                    <a:p>
                      <a:r>
                        <a:rPr lang="en-US" sz="2400" dirty="0"/>
                        <a:t>Was there an Inbound Phone RPC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0.380</a:t>
                      </a: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1841450537"/>
                  </a:ext>
                </a:extLst>
              </a:tr>
              <a:tr h="577911">
                <a:tc>
                  <a:txBody>
                    <a:bodyPr/>
                    <a:lstStyle/>
                    <a:p>
                      <a:r>
                        <a:rPr lang="en-US" sz="2400" dirty="0"/>
                        <a:t>Average Number of Daily Emails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1.363</a:t>
                      </a: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2330909077"/>
                  </a:ext>
                </a:extLst>
              </a:tr>
            </a:tbl>
          </a:graphicData>
        </a:graphic>
      </p:graphicFrame>
      <p:sp>
        <p:nvSpPr>
          <p:cNvPr id="6" name="Title 1">
            <a:extLst>
              <a:ext uri="{FF2B5EF4-FFF2-40B4-BE49-F238E27FC236}">
                <a16:creationId xmlns:a16="http://schemas.microsoft.com/office/drawing/2014/main" id="{2E30CC88-0BBA-E779-829B-B14E7B653E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21" y="1"/>
            <a:ext cx="10363200" cy="1103313"/>
          </a:xfrm>
        </p:spPr>
        <p:txBody>
          <a:bodyPr>
            <a:normAutofit/>
          </a:bodyPr>
          <a:lstStyle/>
          <a:p>
            <a:r>
              <a:rPr lang="en-US" sz="3600" b="0" dirty="0">
                <a:latin typeface="+mn-lt"/>
              </a:rPr>
              <a:t>Logistic Results: Exposure &amp; Channels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DBA02E6-67DB-2E1F-0288-2A5BEF6B60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2848" y="5072852"/>
            <a:ext cx="9826698" cy="569778"/>
          </a:xfrm>
        </p:spPr>
        <p:txBody>
          <a:bodyPr>
            <a:noAutofit/>
          </a:bodyPr>
          <a:lstStyle/>
          <a:p>
            <a:pPr marL="1943100" indent="-1943100">
              <a:spcAft>
                <a:spcPts val="1200"/>
              </a:spcAft>
              <a:buNone/>
            </a:pPr>
            <a:r>
              <a:rPr lang="en-US" sz="2400" dirty="0">
                <a:solidFill>
                  <a:schemeClr val="tx1"/>
                </a:solidFill>
                <a:latin typeface="+mn-lt"/>
              </a:rPr>
              <a:t>Surprise to us: Big email impact even though not part of early-Legal strategy</a:t>
            </a:r>
          </a:p>
        </p:txBody>
      </p:sp>
    </p:spTree>
    <p:extLst>
      <p:ext uri="{BB962C8B-B14F-4D97-AF65-F5344CB8AC3E}">
        <p14:creationId xmlns:p14="http://schemas.microsoft.com/office/powerpoint/2010/main" val="400940623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11400" y="1173691"/>
            <a:ext cx="7772400" cy="2653242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  <a:spcAft>
                <a:spcPts val="1800"/>
              </a:spcAft>
            </a:pPr>
            <a:r>
              <a:rPr lang="en-US" sz="4800" b="0" dirty="0">
                <a:latin typeface="+mn-lt"/>
              </a:rPr>
              <a:t>Conclusions &amp; Possible Actionable Items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2362200" y="3400424"/>
            <a:ext cx="7772400" cy="26532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 baseline="0">
                <a:solidFill>
                  <a:srgbClr val="0C234B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b="0" dirty="0">
                <a:latin typeface="+mn-lt"/>
              </a:rPr>
              <a:t>Chandrakant </a:t>
            </a:r>
            <a:r>
              <a:rPr lang="en-US" b="0" dirty="0" err="1">
                <a:latin typeface="+mn-lt"/>
              </a:rPr>
              <a:t>Agme</a:t>
            </a:r>
            <a:endParaRPr lang="en-US" b="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4027316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0" dirty="0">
                <a:latin typeface="+mn-lt"/>
              </a:rPr>
              <a:t>Summary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913721" y="1226927"/>
            <a:ext cx="9786936" cy="4798744"/>
          </a:xfrm>
        </p:spPr>
        <p:txBody>
          <a:bodyPr>
            <a:noAutofit/>
          </a:bodyPr>
          <a:lstStyle/>
          <a:p>
            <a:pPr marL="398463" indent="-398463">
              <a:spcBef>
                <a:spcPts val="1200"/>
              </a:spcBef>
              <a:spcAft>
                <a:spcPts val="1200"/>
              </a:spcAft>
            </a:pPr>
            <a:r>
              <a:rPr lang="en-US" sz="3200" dirty="0">
                <a:solidFill>
                  <a:srgbClr val="000000"/>
                </a:solidFill>
                <a:latin typeface="+mn-lt"/>
              </a:rPr>
              <a:t>Starting: </a:t>
            </a:r>
            <a:r>
              <a:rPr lang="en-US" sz="3200" b="1" dirty="0">
                <a:solidFill>
                  <a:srgbClr val="000000"/>
                </a:solidFill>
                <a:latin typeface="+mn-lt"/>
              </a:rPr>
              <a:t>153 million </a:t>
            </a:r>
            <a:r>
              <a:rPr lang="en-US" sz="3200" dirty="0">
                <a:solidFill>
                  <a:srgbClr val="000000"/>
                </a:solidFill>
                <a:latin typeface="+mn-lt"/>
              </a:rPr>
              <a:t>observations on </a:t>
            </a:r>
            <a:r>
              <a:rPr lang="en-US" sz="3200" b="1" dirty="0">
                <a:solidFill>
                  <a:srgbClr val="000000"/>
                </a:solidFill>
                <a:latin typeface="+mn-lt"/>
              </a:rPr>
              <a:t>4.5 million card members</a:t>
            </a:r>
          </a:p>
          <a:p>
            <a:pPr marL="398463" indent="-398463">
              <a:spcBef>
                <a:spcPts val="1200"/>
              </a:spcBef>
              <a:spcAft>
                <a:spcPts val="1200"/>
              </a:spcAft>
            </a:pPr>
            <a:r>
              <a:rPr lang="en-US" sz="3200" dirty="0">
                <a:solidFill>
                  <a:srgbClr val="000000"/>
                </a:solidFill>
                <a:latin typeface="+mn-lt"/>
              </a:rPr>
              <a:t>Business Question: what attributes before and after the early-legal letter is sent can explain the placement with collections attorney</a:t>
            </a:r>
          </a:p>
          <a:p>
            <a:pPr marL="398463" indent="-398463">
              <a:spcBef>
                <a:spcPts val="1200"/>
              </a:spcBef>
              <a:spcAft>
                <a:spcPts val="1200"/>
              </a:spcAft>
            </a:pPr>
            <a:r>
              <a:rPr lang="en-US" sz="3200" dirty="0">
                <a:solidFill>
                  <a:srgbClr val="000000"/>
                </a:solidFill>
                <a:latin typeface="+mn-lt"/>
              </a:rPr>
              <a:t>The path: </a:t>
            </a:r>
            <a:r>
              <a:rPr lang="en-US" sz="3200" b="1" dirty="0">
                <a:solidFill>
                  <a:srgbClr val="000000"/>
                </a:solidFill>
                <a:latin typeface="+mn-lt"/>
              </a:rPr>
              <a:t>4,784</a:t>
            </a:r>
            <a:r>
              <a:rPr lang="en-US" sz="3200" dirty="0">
                <a:solidFill>
                  <a:srgbClr val="000000"/>
                </a:solidFill>
                <a:latin typeface="+mn-lt"/>
              </a:rPr>
              <a:t> unique cases early-legal letter sent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/>
            <a:fld id="{F1214C19-7B70-E548-A608-340680BFD9AE}" type="slidenum">
              <a:rPr lang="en-US">
                <a:latin typeface="Calibri"/>
              </a:rPr>
              <a:pPr defTabSz="457200"/>
              <a:t>56</a:t>
            </a:fld>
            <a:endParaRPr lang="en-US" dirty="0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7229217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0" dirty="0">
                <a:solidFill>
                  <a:schemeClr val="tx1"/>
                </a:solidFill>
                <a:latin typeface="+mn-lt"/>
              </a:rPr>
              <a:t>Trio of Results (Before Early Legal)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959893" y="1332543"/>
            <a:ext cx="10051007" cy="4693128"/>
          </a:xfrm>
        </p:spPr>
        <p:txBody>
          <a:bodyPr>
            <a:noAutofit/>
          </a:bodyPr>
          <a:lstStyle/>
          <a:p>
            <a:pPr marL="398463" indent="-398463">
              <a:spcAft>
                <a:spcPts val="1200"/>
              </a:spcAft>
            </a:pPr>
            <a:r>
              <a:rPr lang="en-US" sz="3200" dirty="0">
                <a:solidFill>
                  <a:srgbClr val="000000"/>
                </a:solidFill>
                <a:latin typeface="+mn-lt"/>
              </a:rPr>
              <a:t>Higher </a:t>
            </a:r>
            <a:r>
              <a:rPr lang="en-US" sz="3200" b="1" dirty="0">
                <a:solidFill>
                  <a:srgbClr val="000000"/>
                </a:solidFill>
                <a:latin typeface="+mn-lt"/>
              </a:rPr>
              <a:t>FICO </a:t>
            </a:r>
            <a:r>
              <a:rPr lang="en-US" sz="3200" dirty="0">
                <a:solidFill>
                  <a:srgbClr val="000000"/>
                </a:solidFill>
                <a:latin typeface="+mn-lt"/>
              </a:rPr>
              <a:t>score </a:t>
            </a:r>
            <a:r>
              <a:rPr lang="en-US" sz="3200" dirty="0">
                <a:solidFill>
                  <a:srgbClr val="000000"/>
                </a:solidFill>
                <a:latin typeface="+mn-lt"/>
                <a:sym typeface="Symbol" panose="05050102010706020507" pitchFamily="18" charset="2"/>
              </a:rPr>
              <a:t> less likely to be placed</a:t>
            </a:r>
            <a:endParaRPr lang="en-US" sz="3200" dirty="0">
              <a:solidFill>
                <a:srgbClr val="000000"/>
              </a:solidFill>
              <a:latin typeface="+mn-lt"/>
            </a:endParaRPr>
          </a:p>
          <a:p>
            <a:pPr marL="0" indent="0">
              <a:buNone/>
            </a:pPr>
            <a:r>
              <a:rPr lang="en-US" sz="3200" dirty="0">
                <a:solidFill>
                  <a:srgbClr val="000000"/>
                </a:solidFill>
                <a:latin typeface="+mn-lt"/>
              </a:rPr>
              <a:t>    - for Consumers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3200" dirty="0">
                <a:solidFill>
                  <a:srgbClr val="000000"/>
                </a:solidFill>
                <a:latin typeface="+mn-lt"/>
              </a:rPr>
              <a:t>    - for Small Business</a:t>
            </a:r>
          </a:p>
          <a:p>
            <a:pPr>
              <a:spcBef>
                <a:spcPts val="1800"/>
              </a:spcBef>
              <a:spcAft>
                <a:spcPts val="1200"/>
              </a:spcAft>
            </a:pPr>
            <a:r>
              <a:rPr lang="en-US" sz="3200" dirty="0">
                <a:solidFill>
                  <a:srgbClr val="000000"/>
                </a:solidFill>
                <a:latin typeface="+mn-lt"/>
              </a:rPr>
              <a:t>Inbound </a:t>
            </a:r>
            <a:r>
              <a:rPr lang="en-US" sz="3200" b="1" dirty="0">
                <a:solidFill>
                  <a:srgbClr val="000000"/>
                </a:solidFill>
                <a:latin typeface="+mn-lt"/>
              </a:rPr>
              <a:t>right-party contact</a:t>
            </a:r>
            <a:endParaRPr lang="en-US" sz="3200" dirty="0">
              <a:solidFill>
                <a:srgbClr val="000000"/>
              </a:solidFill>
              <a:latin typeface="+mn-lt"/>
            </a:endParaRPr>
          </a:p>
          <a:p>
            <a:pPr>
              <a:spcBef>
                <a:spcPts val="1800"/>
              </a:spcBef>
              <a:spcAft>
                <a:spcPts val="1200"/>
              </a:spcAft>
            </a:pPr>
            <a:r>
              <a:rPr lang="en-US" sz="3600" b="1" dirty="0">
                <a:solidFill>
                  <a:srgbClr val="000000"/>
                </a:solidFill>
                <a:latin typeface="+mn-lt"/>
                <a:cs typeface="Calibri" panose="020F0502020204030204" pitchFamily="34" charset="0"/>
                <a:sym typeface="Symbol" panose="05050102010706020507" pitchFamily="18" charset="2"/>
              </a:rPr>
              <a:t></a:t>
            </a:r>
            <a:r>
              <a:rPr lang="en-US" sz="3200" dirty="0">
                <a:solidFill>
                  <a:srgbClr val="000000"/>
                </a:solidFill>
                <a:latin typeface="+mn-lt"/>
                <a:cs typeface="Calibri" panose="020F0502020204030204" pitchFamily="34" charset="0"/>
              </a:rPr>
              <a:t> </a:t>
            </a:r>
            <a:r>
              <a:rPr lang="en-US" sz="3200" dirty="0">
                <a:solidFill>
                  <a:srgbClr val="000000"/>
                </a:solidFill>
                <a:latin typeface="+mn-lt"/>
              </a:rPr>
              <a:t>Average daily count </a:t>
            </a:r>
            <a:r>
              <a:rPr lang="en-US" sz="3200" b="1" dirty="0">
                <a:solidFill>
                  <a:srgbClr val="000000"/>
                </a:solidFill>
                <a:latin typeface="+mn-lt"/>
              </a:rPr>
              <a:t>emails</a:t>
            </a:r>
          </a:p>
          <a:p>
            <a:pPr marL="398463" indent="-398463">
              <a:spcAft>
                <a:spcPts val="1200"/>
              </a:spcAft>
            </a:pPr>
            <a:endParaRPr lang="en-US" sz="3200" b="1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/>
            <a:fld id="{F1214C19-7B70-E548-A608-340680BFD9AE}" type="slidenum">
              <a:rPr lang="en-US">
                <a:latin typeface="Calibri"/>
              </a:rPr>
              <a:pPr defTabSz="457200"/>
              <a:t>57</a:t>
            </a:fld>
            <a:endParaRPr lang="en-US" dirty="0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2562617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0" dirty="0">
                <a:solidFill>
                  <a:schemeClr val="tx1"/>
                </a:solidFill>
                <a:latin typeface="+mn-lt"/>
              </a:rPr>
              <a:t>Actionable Items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1339473" y="1186279"/>
            <a:ext cx="10200106" cy="4798744"/>
          </a:xfrm>
        </p:spPr>
        <p:txBody>
          <a:bodyPr>
            <a:noAutofit/>
          </a:bodyPr>
          <a:lstStyle/>
          <a:p>
            <a:pPr>
              <a:spcBef>
                <a:spcPts val="6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  <a:latin typeface="+mn-lt"/>
              </a:rPr>
              <a:t>FICO Cutoff:  &gt; 700, more lenient treatment</a:t>
            </a:r>
          </a:p>
          <a:p>
            <a:pPr lvl="1">
              <a:spcBef>
                <a:spcPts val="600"/>
              </a:spcBef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chemeClr val="tx1"/>
                </a:solidFill>
                <a:latin typeface="+mn-lt"/>
              </a:rPr>
              <a:t>&gt; 14 days to evaluate placement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chemeClr val="tx1"/>
                </a:solidFill>
                <a:latin typeface="+mn-lt"/>
              </a:rPr>
              <a:t>Kinder messaging initially graduating to more menacing later</a:t>
            </a:r>
          </a:p>
          <a:p>
            <a:pPr>
              <a:spcBef>
                <a:spcPts val="6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  <a:latin typeface="+mn-lt"/>
              </a:rPr>
              <a:t>Incorporate email into early-legal strategy</a:t>
            </a:r>
            <a:endParaRPr lang="en-US" sz="2800" u="sng" dirty="0">
              <a:solidFill>
                <a:schemeClr val="tx1"/>
              </a:solidFill>
              <a:latin typeface="+mn-lt"/>
            </a:endParaRPr>
          </a:p>
          <a:p>
            <a:pPr>
              <a:spcBef>
                <a:spcPts val="600"/>
              </a:spcBef>
              <a:spcAft>
                <a:spcPts val="1200"/>
              </a:spcAft>
            </a:pPr>
            <a:r>
              <a:rPr lang="en-US" sz="2800" dirty="0">
                <a:solidFill>
                  <a:schemeClr val="tx1"/>
                </a:solidFill>
                <a:latin typeface="+mn-lt"/>
              </a:rPr>
              <a:t>Nudges for inbound right-party contact</a:t>
            </a:r>
          </a:p>
          <a:p>
            <a:pPr lvl="1">
              <a:spcBef>
                <a:spcPts val="600"/>
              </a:spcBef>
              <a:spcAft>
                <a:spcPts val="1200"/>
              </a:spcAft>
              <a:buSzPct val="75000"/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chemeClr val="tx1"/>
                </a:solidFill>
                <a:latin typeface="+mn-lt"/>
              </a:rPr>
              <a:t>Warning about damage to FICO score if no action</a:t>
            </a:r>
          </a:p>
          <a:p>
            <a:pPr>
              <a:spcBef>
                <a:spcPts val="600"/>
              </a:spcBef>
              <a:spcAft>
                <a:spcPts val="1200"/>
              </a:spcAft>
            </a:pPr>
            <a:r>
              <a:rPr lang="en-US" sz="2800" dirty="0">
                <a:solidFill>
                  <a:schemeClr val="tx1"/>
                </a:solidFill>
                <a:latin typeface="+mn-lt"/>
              </a:rPr>
              <a:t>Extend (Prob C thresholds + $100k) to lower exposure, say, $75k 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/>
            <a:fld id="{F1214C19-7B70-E548-A608-340680BFD9AE}" type="slidenum">
              <a:rPr lang="en-US">
                <a:latin typeface="Calibri"/>
              </a:rPr>
              <a:pPr defTabSz="457200"/>
              <a:t>58</a:t>
            </a:fld>
            <a:endParaRPr lang="en-US" dirty="0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3504926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11400" y="1173691"/>
            <a:ext cx="7772400" cy="2653242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  <a:spcAft>
                <a:spcPts val="1800"/>
              </a:spcAft>
            </a:pPr>
            <a:r>
              <a:rPr lang="en-US" sz="4800" b="0" dirty="0">
                <a:latin typeface="+mn-lt"/>
              </a:rPr>
              <a:t>Thank you!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2362200" y="3400424"/>
            <a:ext cx="7772400" cy="26532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 baseline="0">
                <a:solidFill>
                  <a:srgbClr val="0C234B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b="0" dirty="0">
                <a:latin typeface="+mn-lt"/>
              </a:rPr>
              <a:t>Questions?  Comments?</a:t>
            </a:r>
          </a:p>
        </p:txBody>
      </p:sp>
    </p:spTree>
    <p:extLst>
      <p:ext uri="{BB962C8B-B14F-4D97-AF65-F5344CB8AC3E}">
        <p14:creationId xmlns:p14="http://schemas.microsoft.com/office/powerpoint/2010/main" val="9019202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/>
            <a:fld id="{F1214C19-7B70-E548-A608-340680BFD9AE}" type="slidenum">
              <a:rPr lang="en-US">
                <a:latin typeface="Calibri"/>
              </a:rPr>
              <a:pPr defTabSz="457200"/>
              <a:t>6</a:t>
            </a:fld>
            <a:endParaRPr lang="en-US" dirty="0">
              <a:latin typeface="Calibri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65C19A-2F0D-8F23-D6A2-2DDC66CA149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Agenda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253A800-AC23-BED8-C356-A2E8E2E6F2D4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Preview of Results: Case Characteristics &amp; Engagement</a:t>
            </a:r>
          </a:p>
          <a:p>
            <a:pPr marL="228600" marR="0" lvl="0" indent="-22860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Framework: Before and After Early Legal Letter Sent</a:t>
            </a:r>
          </a:p>
          <a:p>
            <a:pPr marL="228600" marR="0" lvl="0" indent="-22860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 Generating Process &amp; Data Cleaning</a:t>
            </a:r>
          </a:p>
          <a:p>
            <a:pPr marL="228600" marR="0" lvl="0" indent="-22860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Descriptive statistics</a:t>
            </a:r>
          </a:p>
          <a:p>
            <a:pPr marL="228600" marR="0" lvl="0" indent="-22860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Results</a:t>
            </a:r>
          </a:p>
          <a:p>
            <a:pPr marL="228600" marR="0" lvl="0" indent="-22860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Conclusion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457658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11400" y="1173691"/>
            <a:ext cx="7772400" cy="2653242"/>
          </a:xfrm>
        </p:spPr>
        <p:txBody>
          <a:bodyPr>
            <a:noAutofit/>
          </a:bodyPr>
          <a:lstStyle/>
          <a:p>
            <a:pPr>
              <a:spcBef>
                <a:spcPts val="1800"/>
              </a:spcBef>
              <a:spcAft>
                <a:spcPts val="1800"/>
              </a:spcAft>
            </a:pPr>
            <a:r>
              <a:rPr lang="en-US" sz="4800" b="0" dirty="0">
                <a:latin typeface="+mn-lt"/>
              </a:rPr>
              <a:t>Preview of Results:</a:t>
            </a:r>
            <a:br>
              <a:rPr lang="en-US" sz="4800" b="0" dirty="0">
                <a:latin typeface="+mn-lt"/>
              </a:rPr>
            </a:br>
            <a:br>
              <a:rPr lang="en-US" sz="4800" b="0" dirty="0">
                <a:latin typeface="+mn-lt"/>
              </a:rPr>
            </a:br>
            <a:r>
              <a:rPr lang="en-US" sz="4800" b="0" dirty="0">
                <a:latin typeface="+mn-lt"/>
              </a:rPr>
              <a:t>Case Characteristics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2362200" y="3400424"/>
            <a:ext cx="7772400" cy="26532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 baseline="0">
                <a:solidFill>
                  <a:srgbClr val="0C234B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b="0">
                <a:latin typeface="+mn-lt"/>
              </a:rPr>
              <a:t>Joe Bronstein</a:t>
            </a:r>
            <a:endParaRPr lang="en-US" b="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358796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/>
            <a:fld id="{F1214C19-7B70-E548-A608-340680BFD9AE}" type="slidenum">
              <a:rPr lang="en-US">
                <a:latin typeface="Calibri"/>
              </a:rPr>
              <a:pPr defTabSz="457200"/>
              <a:t>8</a:t>
            </a:fld>
            <a:endParaRPr lang="en-US" dirty="0">
              <a:latin typeface="Calibri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F6DC23-798C-6F7A-92DA-0C695E717433}"/>
              </a:ext>
            </a:extLst>
          </p:cNvPr>
          <p:cNvSpPr txBox="1">
            <a:spLocks/>
          </p:cNvSpPr>
          <p:nvPr/>
        </p:nvSpPr>
        <p:spPr>
          <a:xfrm>
            <a:off x="40943" y="365125"/>
            <a:ext cx="1194726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Preview: Case Characteristics, Financial Indicators 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C97CCAC-71F0-4612-AE2B-89F182381EBD}"/>
              </a:ext>
            </a:extLst>
          </p:cNvPr>
          <p:cNvSpPr txBox="1">
            <a:spLocks/>
          </p:cNvSpPr>
          <p:nvPr/>
        </p:nvSpPr>
        <p:spPr>
          <a:xfrm>
            <a:off x="557635" y="1756513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FICO score is very important 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Better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rPr>
              <a:t>FICO</a:t>
            </a:r>
            <a:r>
              <a:rPr kumimoji="0" lang="en-US" sz="2400" b="1" i="0" u="none" strike="noStrike" kern="120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rPr>
              <a:t>®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Score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Symbol" panose="05050102010706020507" pitchFamily="18" charset="2"/>
              </a:rPr>
              <a:t>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More likely to be not being placed 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Both for Small Business and Consumer CM’s </a:t>
            </a:r>
          </a:p>
          <a:p>
            <a:pPr marL="457200" marR="0" lvl="1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None/>
              <a:tabLst/>
              <a:defRPr/>
            </a:pPr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Exposure is also a determining factor 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Higher Exposure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Symbol" panose="05050102010706020507" pitchFamily="18" charset="2"/>
              </a:rPr>
              <a:t>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higher likelihood of not being placed 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We suspect cases with exposure ≥ $100k have higher Prob C scores.</a:t>
            </a:r>
          </a:p>
        </p:txBody>
      </p:sp>
      <p:pic>
        <p:nvPicPr>
          <p:cNvPr id="1028" name="Picture 4" descr="Buy World Beauty's Outside The Window Natural Landscape Endless Snow  Mountains 3D Art Vinyl Wall Stickers Home Decoration Scenery Wallpaper 70 *  50cm Online at Low Prices in India - Amazon.in">
            <a:extLst>
              <a:ext uri="{FF2B5EF4-FFF2-40B4-BE49-F238E27FC236}">
                <a16:creationId xmlns:a16="http://schemas.microsoft.com/office/drawing/2014/main" id="{2DCC5AC0-F4DF-FD1F-DE5B-E450044715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2632" y="1638158"/>
            <a:ext cx="3235577" cy="2294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77299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11400" y="1173691"/>
            <a:ext cx="7772400" cy="2653242"/>
          </a:xfrm>
        </p:spPr>
        <p:txBody>
          <a:bodyPr>
            <a:noAutofit/>
          </a:bodyPr>
          <a:lstStyle/>
          <a:p>
            <a:pPr>
              <a:spcBef>
                <a:spcPts val="1800"/>
              </a:spcBef>
              <a:spcAft>
                <a:spcPts val="1800"/>
              </a:spcAft>
            </a:pPr>
            <a:r>
              <a:rPr lang="en-US" sz="4800" b="0" dirty="0">
                <a:latin typeface="+mn-lt"/>
              </a:rPr>
              <a:t>Preview of Results:</a:t>
            </a:r>
            <a:br>
              <a:rPr lang="en-US" sz="4800" b="0" dirty="0">
                <a:latin typeface="+mn-lt"/>
              </a:rPr>
            </a:br>
            <a:br>
              <a:rPr lang="en-US" sz="4800" b="0" dirty="0">
                <a:latin typeface="+mn-lt"/>
              </a:rPr>
            </a:br>
            <a:r>
              <a:rPr lang="en-US" sz="4800" b="0" dirty="0">
                <a:latin typeface="+mn-lt"/>
              </a:rPr>
              <a:t>Engagement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2362200" y="3400424"/>
            <a:ext cx="7772400" cy="26532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 baseline="0">
                <a:solidFill>
                  <a:srgbClr val="0C234B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b="0" dirty="0">
                <a:latin typeface="+mn-lt"/>
              </a:rPr>
              <a:t>H. </a:t>
            </a:r>
            <a:r>
              <a:rPr lang="en-US" b="0" dirty="0" err="1">
                <a:latin typeface="+mn-lt"/>
              </a:rPr>
              <a:t>Noëlle</a:t>
            </a:r>
            <a:r>
              <a:rPr lang="en-US" b="0" dirty="0">
                <a:latin typeface="+mn-lt"/>
              </a:rPr>
              <a:t> Bell</a:t>
            </a:r>
          </a:p>
        </p:txBody>
      </p:sp>
    </p:spTree>
    <p:extLst>
      <p:ext uri="{BB962C8B-B14F-4D97-AF65-F5344CB8AC3E}">
        <p14:creationId xmlns:p14="http://schemas.microsoft.com/office/powerpoint/2010/main" val="1653861405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ua_tmplt_white_standard_4" id="{B80673B2-7A4B-2443-A029-6CE88C130AB0}" vid="{30F824CC-1A3E-3F45-AFFF-34974DCADE0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945AA7CE90DB1449C47E8DE41DFB72B" ma:contentTypeVersion="9" ma:contentTypeDescription="Create a new document." ma:contentTypeScope="" ma:versionID="38f3d475ec8eb921af503cff9cf77aae">
  <xsd:schema xmlns:xsd="http://www.w3.org/2001/XMLSchema" xmlns:xs="http://www.w3.org/2001/XMLSchema" xmlns:p="http://schemas.microsoft.com/office/2006/metadata/properties" xmlns:ns3="559f9282-036d-4a7c-b99c-4ecea13928ed" xmlns:ns4="924bc9fd-3dd2-407e-9463-bd2cf8a2926a" targetNamespace="http://schemas.microsoft.com/office/2006/metadata/properties" ma:root="true" ma:fieldsID="76d254c1083c873db2d8ac641833c043" ns3:_="" ns4:_="">
    <xsd:import namespace="559f9282-036d-4a7c-b99c-4ecea13928ed"/>
    <xsd:import namespace="924bc9fd-3dd2-407e-9463-bd2cf8a2926a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  <xsd:element ref="ns3:MediaServiceObjectDetectorVersions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59f9282-036d-4a7c-b99c-4ecea13928e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ObjectDetectorVersions" ma:index="15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_activity" ma:index="16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4bc9fd-3dd2-407e-9463-bd2cf8a2926a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559f9282-036d-4a7c-b99c-4ecea13928ed" xsi:nil="true"/>
  </documentManagement>
</p:properties>
</file>

<file path=customXml/itemProps1.xml><?xml version="1.0" encoding="utf-8"?>
<ds:datastoreItem xmlns:ds="http://schemas.openxmlformats.org/officeDocument/2006/customXml" ds:itemID="{DB4468DE-282F-4166-B474-59BBC212CB6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C1E08F4-3E57-4C3B-9129-C6633A8F618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59f9282-036d-4a7c-b99c-4ecea13928ed"/>
    <ds:schemaRef ds:uri="924bc9fd-3dd2-407e-9463-bd2cf8a2926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45919B3-D5CC-4483-B015-0B0C1821EC25}">
  <ds:schemaRefs>
    <ds:schemaRef ds:uri="http://purl.org/dc/dcmitype/"/>
    <ds:schemaRef ds:uri="http://schemas.microsoft.com/office/2006/metadata/properties"/>
    <ds:schemaRef ds:uri="559f9282-036d-4a7c-b99c-4ecea13928ed"/>
    <ds:schemaRef ds:uri="http://www.w3.org/XML/1998/namespace"/>
    <ds:schemaRef ds:uri="http://purl.org/dc/elements/1.1/"/>
    <ds:schemaRef ds:uri="http://schemas.microsoft.com/office/2006/documentManagement/types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924bc9fd-3dd2-407e-9463-bd2cf8a2926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3566</TotalTime>
  <Words>2055</Words>
  <Application>Microsoft Office PowerPoint</Application>
  <PresentationFormat>Widescreen</PresentationFormat>
  <Paragraphs>593</Paragraphs>
  <Slides>59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9" baseType="lpstr">
      <vt:lpstr>Arial</vt:lpstr>
      <vt:lpstr>Calibri</vt:lpstr>
      <vt:lpstr>Calibri Light</vt:lpstr>
      <vt:lpstr>Courier New</vt:lpstr>
      <vt:lpstr>Fira Sans Extra Condensed</vt:lpstr>
      <vt:lpstr>Roboto</vt:lpstr>
      <vt:lpstr>Times New Roman</vt:lpstr>
      <vt:lpstr>Verdana</vt:lpstr>
      <vt:lpstr>Wingdings</vt:lpstr>
      <vt:lpstr>1_Office Theme</vt:lpstr>
      <vt:lpstr>American Express &amp; University of Arizona  Collaboration:  Early-Legal Strategy</vt:lpstr>
      <vt:lpstr>M.S. Students in Ag. &amp; Resource Economics + 1</vt:lpstr>
      <vt:lpstr>Introduction &amp;   Business Problem </vt:lpstr>
      <vt:lpstr>PowerPoint Presentation</vt:lpstr>
      <vt:lpstr>PowerPoint Presentation</vt:lpstr>
      <vt:lpstr>PowerPoint Presentation</vt:lpstr>
      <vt:lpstr>Preview of Results:  Case Characteristics</vt:lpstr>
      <vt:lpstr>PowerPoint Presentation</vt:lpstr>
      <vt:lpstr>Preview of Results:  Engagement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Framework of Analysis:  Before &amp; After Early-Legal Letter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Framework of Analysis:  Before &amp; After Early-Legal Letter</vt:lpstr>
      <vt:lpstr>PowerPoint Presentation</vt:lpstr>
      <vt:lpstr>PowerPoint Presentation</vt:lpstr>
      <vt:lpstr>PowerPoint Presentation</vt:lpstr>
      <vt:lpstr>PowerPoint Presentation</vt:lpstr>
      <vt:lpstr>Data Cleaning &amp; Management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Descriptive Statistics:  Case Characteristics</vt:lpstr>
      <vt:lpstr>PowerPoint Presentation</vt:lpstr>
      <vt:lpstr>PowerPoint Presentation</vt:lpstr>
      <vt:lpstr>PowerPoint Presentation</vt:lpstr>
      <vt:lpstr>Percentage Not Placed by Exposure Buckets</vt:lpstr>
      <vt:lpstr>Case Characteristics: Summary </vt:lpstr>
      <vt:lpstr>Descriptive Statistics:  Engagement</vt:lpstr>
      <vt:lpstr>Engagement: Percentage of CM’s by Channel</vt:lpstr>
      <vt:lpstr>Engagement: Percentage of CM’s by Channel</vt:lpstr>
      <vt:lpstr>Logins: Logins Before Early-Legal Letter Sent</vt:lpstr>
      <vt:lpstr>Logins: Logins Before Early-Legal Letter, Small Bus. vs. Consumer</vt:lpstr>
      <vt:lpstr>Engagement: Communication Before Early-Legal Letter</vt:lpstr>
      <vt:lpstr>Engagement by Channels Before Early-Legal Letter</vt:lpstr>
      <vt:lpstr>Engagement: Emails Before Early-Legal Letter</vt:lpstr>
      <vt:lpstr>Engagement: Summary </vt:lpstr>
      <vt:lpstr>Logistic Regression Results:  FICO</vt:lpstr>
      <vt:lpstr>Logistic Results: FICO Bins </vt:lpstr>
      <vt:lpstr>FICO: Summary </vt:lpstr>
      <vt:lpstr>Logistic Regression Results:  Exposure &amp; Engagement</vt:lpstr>
      <vt:lpstr>Logistic Results: Exposure &amp; Channels</vt:lpstr>
      <vt:lpstr>Conclusions &amp; Possible Actionable Items</vt:lpstr>
      <vt:lpstr>Summary</vt:lpstr>
      <vt:lpstr>Trio of Results (Before Early Legal)</vt:lpstr>
      <vt:lpstr>Actionable Items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Conclusion</dc:title>
  <dc:creator>Agme, Chandrakant Dipak - (chandrakanta)</dc:creator>
  <cp:lastModifiedBy>Thompson, Gary D - (gdthomps)</cp:lastModifiedBy>
  <cp:revision>53</cp:revision>
  <dcterms:created xsi:type="dcterms:W3CDTF">2023-12-03T21:31:24Z</dcterms:created>
  <dcterms:modified xsi:type="dcterms:W3CDTF">2023-12-08T13:35:20Z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0x0101000945AA7CE90DB1449C47E8DE41DFB72B</vt:lpwstr>
  </property>
</Properties>
</file>